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9"/>
  </p:notesMasterIdLst>
  <p:handoutMasterIdLst>
    <p:handoutMasterId r:id="rId30"/>
  </p:handoutMasterIdLst>
  <p:sldIdLst>
    <p:sldId id="2147375744" r:id="rId6"/>
    <p:sldId id="2147138843" r:id="rId7"/>
    <p:sldId id="2147375746" r:id="rId8"/>
    <p:sldId id="2147471001" r:id="rId9"/>
    <p:sldId id="2147471074" r:id="rId10"/>
    <p:sldId id="2147470957" r:id="rId11"/>
    <p:sldId id="2147471063" r:id="rId12"/>
    <p:sldId id="2147471011" r:id="rId13"/>
    <p:sldId id="2147471069" r:id="rId14"/>
    <p:sldId id="2147470974" r:id="rId15"/>
    <p:sldId id="2147471078" r:id="rId16"/>
    <p:sldId id="2147471064" r:id="rId17"/>
    <p:sldId id="2147471060" r:id="rId18"/>
    <p:sldId id="2147471061" r:id="rId19"/>
    <p:sldId id="2147471079" r:id="rId20"/>
    <p:sldId id="2147471035" r:id="rId21"/>
    <p:sldId id="2147471038" r:id="rId22"/>
    <p:sldId id="2147471039" r:id="rId23"/>
    <p:sldId id="2147471073" r:id="rId24"/>
    <p:sldId id="2147471075" r:id="rId25"/>
    <p:sldId id="2147471026" r:id="rId26"/>
    <p:sldId id="2147470952" r:id="rId27"/>
    <p:sldId id="2147470955" r:id="rId28"/>
  </p:sldIdLst>
  <p:sldSz cx="12192000" cy="6858000"/>
  <p:notesSz cx="6797675" cy="9926638"/>
  <p:embeddedFontLst>
    <p:embeddedFont>
      <p:font typeface="Arial Black" panose="020B0A04020102020204" pitchFamily="34" charset="0"/>
      <p:bold r:id="rId31"/>
    </p:embeddedFont>
    <p:embeddedFont>
      <p:font typeface="Futura Medium" panose="00000800000000000000"/>
      <p:regular r:id="rId32"/>
      <p:bold r:id="rId33"/>
      <p:italic r:id="rId34"/>
      <p:boldItalic r:id="rId35"/>
    </p:embeddedFont>
    <p:embeddedFont>
      <p:font typeface="Segoe UI" panose="020B0502040204020203" pitchFamily="34" charset="0"/>
      <p:regular r:id="rId36"/>
      <p:bold r:id="rId37"/>
      <p:italic r:id="rId38"/>
      <p:boldItalic r:id="rId39"/>
    </p:embeddedFont>
    <p:embeddedFont>
      <p:font typeface="ShellBold" panose="00000800000000000000" charset="0"/>
      <p:regular r:id="rId40"/>
      <p:bold r:id="rId41"/>
    </p:embeddedFont>
    <p:embeddedFont>
      <p:font typeface="ShellBook" panose="00000500000000000000" charset="0"/>
      <p:regular r:id="rId42"/>
    </p:embeddedFont>
    <p:embeddedFont>
      <p:font typeface="ShellMedium" panose="020B0604020202020204" charset="0"/>
      <p:regular r:id="rId43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F7BE030-FCE6-E108-E1C7-F500E64F80FA}" name="Borggreven, Maarten W SIBV-FM/U/E" initials="BMWSF" userId="S::Maarten.Borggreven@shell.com::c6cb1dfd-9eb4-4ebe-a434-32591d89e0af" providerId="AD"/>
  <p188:author id="{A6F5BA43-D5A4-8FC1-63B0-C21E95D4886E}" name="Wenji-Lomi, Gerda M SN-HRGF/BN" initials="WLGMSH" userId="S::Gerda.Wenji-Lomi@shell.com::6ec750e2-4ef2-4296-a2fd-183b886edba6" providerId="AD"/>
  <p188:author id="{D6460455-533E-10BA-02CB-A660AEAA62B1}" name="Naomi van der Ende" initials="Nv" userId="baa66c5d26bf3f87" providerId="Windows Live"/>
  <p188:author id="{D5344D5F-1D90-74D4-F21D-7043B186AE11}" name="Steenhuis, Alger SIBV-FT/P" initials="SASF" userId="S::Alger.Steenhuis@shell.com::56497ec2-ed29-406c-adc3-4f2c70401dd5" providerId="AD"/>
  <p188:author id="{36CBC69A-28E5-7379-3FF6-5B3F9C26619B}" name="Wenji-Lomi, Gerda M SN-HRGF/BN" initials="WS" userId="S::gerda.wenji-lomi@shell.com::6ec750e2-4ef2-4296-a2fd-183b886edba6" providerId="AD"/>
  <p188:author id="{5A8C669E-94D3-9712-EBA6-5AAAE705F388}" name="Hautvast - Trebus, Joyce JM SIBV-LSC/CNL" initials="JH" userId="S::Joyce.Trebus@shell.com::dca51f08-17ec-48ff-9d10-f3516e4b2fbc" providerId="AD"/>
  <p188:author id="{CD1933A1-4394-FB78-5E5F-24C431BA6758}" name="van der Ende, Naomi (Amsterdam)" initials="vdEN(" userId="S::naomi.van.der.ende@towerswatson.com::c05df623-a76e-442b-a0f3-e2da29ecc6c5" providerId="AD"/>
  <p188:author id="{813CA3CE-CA29-1A46-3EAB-6AA40AA0F173}" name="van der Heijde, Wouter A SN-HRGF/B" initials="vdHWASH" userId="S::Wouter.VanDerHeijde@shell.com::4af00e8d-cdbf-4fb4-8e15-3b03bde5d4d4" providerId="AD"/>
  <p188:author id="{905CBBEF-120B-1033-B44A-C3F0A1708F86}" name="Singh, Gracy (London)" initials="GS" userId="S::Gracy.Singh@towerswatson.com::a401ce4c-80ad-49aa-9434-9da72e5e2d2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8E1"/>
    <a:srgbClr val="404040"/>
    <a:srgbClr val="D0ECF1"/>
    <a:srgbClr val="DD1D21"/>
    <a:srgbClr val="BED50F"/>
    <a:srgbClr val="66C5D2"/>
    <a:srgbClr val="EB8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62F15C-04A7-1587-E2E1-33B4A1680DF7}" v="5" dt="2024-08-08T07:34:45.6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61" autoAdjust="0"/>
    <p:restoredTop sz="94653"/>
  </p:normalViewPr>
  <p:slideViewPr>
    <p:cSldViewPr snapToGrid="0">
      <p:cViewPr>
        <p:scale>
          <a:sx n="70" d="100"/>
          <a:sy n="70" d="100"/>
        </p:scale>
        <p:origin x="917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tableStyles" Target="tableStyles.xml"/><Relationship Id="rId50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utvast - Trebus, Joyce JM SIBV-LSC/CN" userId="S::joyce.trebus@shell.com::dca51f08-17ec-48ff-9d10-f3516e4b2fbc" providerId="AD" clId="Web-{BF0EA10B-FD1C-9318-64DF-F3CCF2E32C21}"/>
    <pc:docChg chg="delSld">
      <pc:chgData name="Hautvast - Trebus, Joyce JM SIBV-LSC/CN" userId="S::joyce.trebus@shell.com::dca51f08-17ec-48ff-9d10-f3516e4b2fbc" providerId="AD" clId="Web-{BF0EA10B-FD1C-9318-64DF-F3CCF2E32C21}" dt="2024-06-06T12:42:32.508" v="0"/>
      <pc:docMkLst>
        <pc:docMk/>
      </pc:docMkLst>
      <pc:sldChg chg="del">
        <pc:chgData name="Hautvast - Trebus, Joyce JM SIBV-LSC/CN" userId="S::joyce.trebus@shell.com::dca51f08-17ec-48ff-9d10-f3516e4b2fbc" providerId="AD" clId="Web-{BF0EA10B-FD1C-9318-64DF-F3CCF2E32C21}" dt="2024-06-06T12:42:32.508" v="0"/>
        <pc:sldMkLst>
          <pc:docMk/>
          <pc:sldMk cId="508148581" sldId="2147471007"/>
        </pc:sldMkLst>
      </pc:sldChg>
    </pc:docChg>
  </pc:docChgLst>
  <pc:docChgLst>
    <pc:chgData name="Hautvast - Trebus, Joyce JM SIBV-LSC/CN" userId="S::joyce.trebus@shell.com::dca51f08-17ec-48ff-9d10-f3516e4b2fbc" providerId="AD" clId="Web-{A2E44ACA-270E-C526-7D32-314C1F495A5A}"/>
    <pc:docChg chg="delSld sldOrd">
      <pc:chgData name="Hautvast - Trebus, Joyce JM SIBV-LSC/CN" userId="S::joyce.trebus@shell.com::dca51f08-17ec-48ff-9d10-f3516e4b2fbc" providerId="AD" clId="Web-{A2E44ACA-270E-C526-7D32-314C1F495A5A}" dt="2024-06-26T14:36:35.140" v="34"/>
      <pc:docMkLst>
        <pc:docMk/>
      </pc:docMkLst>
      <pc:sldChg chg="del">
        <pc:chgData name="Hautvast - Trebus, Joyce JM SIBV-LSC/CN" userId="S::joyce.trebus@shell.com::dca51f08-17ec-48ff-9d10-f3516e4b2fbc" providerId="AD" clId="Web-{A2E44ACA-270E-C526-7D32-314C1F495A5A}" dt="2024-06-26T14:36:07.967" v="21"/>
        <pc:sldMkLst>
          <pc:docMk/>
          <pc:sldMk cId="1080190842" sldId="404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19.374" v="26"/>
        <pc:sldMkLst>
          <pc:docMk/>
          <pc:sldMk cId="0" sldId="405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21.436" v="27"/>
        <pc:sldMkLst>
          <pc:docMk/>
          <pc:sldMk cId="1612016003" sldId="406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24.233" v="28"/>
        <pc:sldMkLst>
          <pc:docMk/>
          <pc:sldMk cId="4231666993" sldId="407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24.671" v="29"/>
        <pc:sldMkLst>
          <pc:docMk/>
          <pc:sldMk cId="3070244156" sldId="408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26.202" v="30"/>
        <pc:sldMkLst>
          <pc:docMk/>
          <pc:sldMk cId="4211419742" sldId="409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29.249" v="31"/>
        <pc:sldMkLst>
          <pc:docMk/>
          <pc:sldMk cId="3634557431" sldId="410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31.171" v="32"/>
        <pc:sldMkLst>
          <pc:docMk/>
          <pc:sldMk cId="2616276395" sldId="411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33.187" v="33"/>
        <pc:sldMkLst>
          <pc:docMk/>
          <pc:sldMk cId="256240370" sldId="412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09.435" v="22"/>
        <pc:sldMkLst>
          <pc:docMk/>
          <pc:sldMk cId="2528576920" sldId="414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11.670" v="23"/>
        <pc:sldMkLst>
          <pc:docMk/>
          <pc:sldMk cId="1283731804" sldId="415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13.389" v="24"/>
        <pc:sldMkLst>
          <pc:docMk/>
          <pc:sldMk cId="2529669660" sldId="416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15.436" v="25"/>
        <pc:sldMkLst>
          <pc:docMk/>
          <pc:sldMk cId="2702790727" sldId="417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06.310" v="20"/>
        <pc:sldMkLst>
          <pc:docMk/>
          <pc:sldMk cId="3861594319" sldId="418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45.480" v="4"/>
        <pc:sldMkLst>
          <pc:docMk/>
          <pc:sldMk cId="3332598257" sldId="2147471040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46.527" v="5"/>
        <pc:sldMkLst>
          <pc:docMk/>
          <pc:sldMk cId="25219348" sldId="2147471041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48.371" v="6"/>
        <pc:sldMkLst>
          <pc:docMk/>
          <pc:sldMk cId="808847052" sldId="2147471042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50.668" v="7"/>
        <pc:sldMkLst>
          <pc:docMk/>
          <pc:sldMk cId="2435491885" sldId="2147471043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50.778" v="8"/>
        <pc:sldMkLst>
          <pc:docMk/>
          <pc:sldMk cId="2071765340" sldId="2147471044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50.809" v="9"/>
        <pc:sldMkLst>
          <pc:docMk/>
          <pc:sldMk cId="1189678873" sldId="2147471045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50.840" v="10"/>
        <pc:sldMkLst>
          <pc:docMk/>
          <pc:sldMk cId="1668241358" sldId="2147471046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50.856" v="11"/>
        <pc:sldMkLst>
          <pc:docMk/>
          <pc:sldMk cId="2965157879" sldId="2147471047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51.028" v="12"/>
        <pc:sldMkLst>
          <pc:docMk/>
          <pc:sldMk cId="3230795254" sldId="2147471048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52.153" v="13"/>
        <pc:sldMkLst>
          <pc:docMk/>
          <pc:sldMk cId="1441908526" sldId="2147471049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53.590" v="14"/>
        <pc:sldMkLst>
          <pc:docMk/>
          <pc:sldMk cId="416356290" sldId="2147471050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56.481" v="15"/>
        <pc:sldMkLst>
          <pc:docMk/>
          <pc:sldMk cId="1928667243" sldId="2147471051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58.122" v="16"/>
        <pc:sldMkLst>
          <pc:docMk/>
          <pc:sldMk cId="3850649280" sldId="2147471052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00.513" v="17"/>
        <pc:sldMkLst>
          <pc:docMk/>
          <pc:sldMk cId="2623505763" sldId="2147471053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02.325" v="18"/>
        <pc:sldMkLst>
          <pc:docMk/>
          <pc:sldMk cId="4261440195" sldId="2147471054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03.935" v="19"/>
        <pc:sldMkLst>
          <pc:docMk/>
          <pc:sldMk cId="3074784462" sldId="2147471055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6:35.140" v="34"/>
        <pc:sldMkLst>
          <pc:docMk/>
          <pc:sldMk cId="1166388724" sldId="2147471057"/>
        </pc:sldMkLst>
      </pc:sldChg>
      <pc:sldChg chg="ord">
        <pc:chgData name="Hautvast - Trebus, Joyce JM SIBV-LSC/CN" userId="S::joyce.trebus@shell.com::dca51f08-17ec-48ff-9d10-f3516e4b2fbc" providerId="AD" clId="Web-{A2E44ACA-270E-C526-7D32-314C1F495A5A}" dt="2024-06-26T14:35:22.635" v="0"/>
        <pc:sldMkLst>
          <pc:docMk/>
          <pc:sldMk cId="2202483344" sldId="2147471079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41.183" v="1"/>
        <pc:sldMkLst>
          <pc:docMk/>
          <pc:sldMk cId="3948359841" sldId="2147471080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43.949" v="2"/>
        <pc:sldMkLst>
          <pc:docMk/>
          <pc:sldMk cId="2047652435" sldId="2147471081"/>
        </pc:sldMkLst>
      </pc:sldChg>
      <pc:sldChg chg="del">
        <pc:chgData name="Hautvast - Trebus, Joyce JM SIBV-LSC/CN" userId="S::joyce.trebus@shell.com::dca51f08-17ec-48ff-9d10-f3516e4b2fbc" providerId="AD" clId="Web-{A2E44ACA-270E-C526-7D32-314C1F495A5A}" dt="2024-06-26T14:35:44.402" v="3"/>
        <pc:sldMkLst>
          <pc:docMk/>
          <pc:sldMk cId="3448519106" sldId="2147471082"/>
        </pc:sldMkLst>
      </pc:sldChg>
    </pc:docChg>
  </pc:docChgLst>
  <pc:docChgLst>
    <pc:chgData name="Hautvast - Trebus, Joyce JM SIBV-LSC/CN" userId="S::joyce.trebus@shell.com::dca51f08-17ec-48ff-9d10-f3516e4b2fbc" providerId="AD" clId="Web-{E062F15C-04A7-1587-E2E1-33B4A1680DF7}"/>
    <pc:docChg chg="delSld modSld">
      <pc:chgData name="Hautvast - Trebus, Joyce JM SIBV-LSC/CN" userId="S::joyce.trebus@shell.com::dca51f08-17ec-48ff-9d10-f3516e4b2fbc" providerId="AD" clId="Web-{E062F15C-04A7-1587-E2E1-33B4A1680DF7}" dt="2024-08-08T07:34:45.629" v="4"/>
      <pc:docMkLst>
        <pc:docMk/>
      </pc:docMkLst>
      <pc:sldChg chg="delSp">
        <pc:chgData name="Hautvast - Trebus, Joyce JM SIBV-LSC/CN" userId="S::joyce.trebus@shell.com::dca51f08-17ec-48ff-9d10-f3516e4b2fbc" providerId="AD" clId="Web-{E062F15C-04A7-1587-E2E1-33B4A1680DF7}" dt="2024-08-08T07:34:34.738" v="1"/>
        <pc:sldMkLst>
          <pc:docMk/>
          <pc:sldMk cId="2607446082" sldId="2147375744"/>
        </pc:sldMkLst>
        <pc:spChg chg="del">
          <ac:chgData name="Hautvast - Trebus, Joyce JM SIBV-LSC/CN" userId="S::joyce.trebus@shell.com::dca51f08-17ec-48ff-9d10-f3516e4b2fbc" providerId="AD" clId="Web-{E062F15C-04A7-1587-E2E1-33B4A1680DF7}" dt="2024-08-08T07:34:34.738" v="1"/>
          <ac:spMkLst>
            <pc:docMk/>
            <pc:sldMk cId="2607446082" sldId="2147375744"/>
            <ac:spMk id="8" creationId="{DAF3E29D-427F-77F7-683A-28BC1BC6ED0A}"/>
          </ac:spMkLst>
        </pc:spChg>
        <pc:picChg chg="del">
          <ac:chgData name="Hautvast - Trebus, Joyce JM SIBV-LSC/CN" userId="S::joyce.trebus@shell.com::dca51f08-17ec-48ff-9d10-f3516e4b2fbc" providerId="AD" clId="Web-{E062F15C-04A7-1587-E2E1-33B4A1680DF7}" dt="2024-08-08T07:34:33.191" v="0"/>
          <ac:picMkLst>
            <pc:docMk/>
            <pc:sldMk cId="2607446082" sldId="2147375744"/>
            <ac:picMk id="10" creationId="{4D82A173-1074-B948-55EF-B229B7241372}"/>
          </ac:picMkLst>
        </pc:picChg>
      </pc:sldChg>
      <pc:sldChg chg="delSp">
        <pc:chgData name="Hautvast - Trebus, Joyce JM SIBV-LSC/CN" userId="S::joyce.trebus@shell.com::dca51f08-17ec-48ff-9d10-f3516e4b2fbc" providerId="AD" clId="Web-{E062F15C-04A7-1587-E2E1-33B4A1680DF7}" dt="2024-08-08T07:34:40.722" v="3"/>
        <pc:sldMkLst>
          <pc:docMk/>
          <pc:sldMk cId="2597200991" sldId="2147470974"/>
        </pc:sldMkLst>
        <pc:spChg chg="del">
          <ac:chgData name="Hautvast - Trebus, Joyce JM SIBV-LSC/CN" userId="S::joyce.trebus@shell.com::dca51f08-17ec-48ff-9d10-f3516e4b2fbc" providerId="AD" clId="Web-{E062F15C-04A7-1587-E2E1-33B4A1680DF7}" dt="2024-08-08T07:34:40.722" v="3"/>
          <ac:spMkLst>
            <pc:docMk/>
            <pc:sldMk cId="2597200991" sldId="2147470974"/>
            <ac:spMk id="5" creationId="{7F99C25B-A642-AB3C-5B26-C87EB2549F18}"/>
          </ac:spMkLst>
        </pc:spChg>
      </pc:sldChg>
      <pc:sldChg chg="delSp">
        <pc:chgData name="Hautvast - Trebus, Joyce JM SIBV-LSC/CN" userId="S::joyce.trebus@shell.com::dca51f08-17ec-48ff-9d10-f3516e4b2fbc" providerId="AD" clId="Web-{E062F15C-04A7-1587-E2E1-33B4A1680DF7}" dt="2024-08-08T07:34:45.629" v="4"/>
        <pc:sldMkLst>
          <pc:docMk/>
          <pc:sldMk cId="4141827216" sldId="2147471026"/>
        </pc:sldMkLst>
        <pc:spChg chg="del">
          <ac:chgData name="Hautvast - Trebus, Joyce JM SIBV-LSC/CN" userId="S::joyce.trebus@shell.com::dca51f08-17ec-48ff-9d10-f3516e4b2fbc" providerId="AD" clId="Web-{E062F15C-04A7-1587-E2E1-33B4A1680DF7}" dt="2024-08-08T07:34:45.629" v="4"/>
          <ac:spMkLst>
            <pc:docMk/>
            <pc:sldMk cId="4141827216" sldId="2147471026"/>
            <ac:spMk id="5" creationId="{A7489BD9-8B5C-1FEF-4C7D-ECE483AD89CB}"/>
          </ac:spMkLst>
        </pc:spChg>
      </pc:sldChg>
      <pc:sldChg chg="del">
        <pc:chgData name="Hautvast - Trebus, Joyce JM SIBV-LSC/CN" userId="S::joyce.trebus@shell.com::dca51f08-17ec-48ff-9d10-f3516e4b2fbc" providerId="AD" clId="Web-{E062F15C-04A7-1587-E2E1-33B4A1680DF7}" dt="2024-08-08T07:34:36.706" v="2"/>
        <pc:sldMkLst>
          <pc:docMk/>
          <pc:sldMk cId="280295151" sldId="2147471070"/>
        </pc:sldMkLst>
      </pc:sldChg>
    </pc:docChg>
  </pc:docChgLst>
  <pc:docChgLst>
    <pc:chgData name="Hautvast - Trebus, Joyce JM SIBV-LSC/CN" userId="dca51f08-17ec-48ff-9d10-f3516e4b2fbc" providerId="ADAL" clId="{335B0A4D-584E-4106-9C0E-AE2DA37CF785}"/>
    <pc:docChg chg="undo custSel addSld delSld modSld">
      <pc:chgData name="Hautvast - Trebus, Joyce JM SIBV-LSC/CN" userId="dca51f08-17ec-48ff-9d10-f3516e4b2fbc" providerId="ADAL" clId="{335B0A4D-584E-4106-9C0E-AE2DA37CF785}" dt="2024-06-17T15:03:13.015" v="188" actId="1582"/>
      <pc:docMkLst>
        <pc:docMk/>
      </pc:docMkLst>
      <pc:sldChg chg="addSp delSp modSp mod">
        <pc:chgData name="Hautvast - Trebus, Joyce JM SIBV-LSC/CN" userId="dca51f08-17ec-48ff-9d10-f3516e4b2fbc" providerId="ADAL" clId="{335B0A4D-584E-4106-9C0E-AE2DA37CF785}" dt="2024-06-17T15:03:13.015" v="188" actId="1582"/>
        <pc:sldMkLst>
          <pc:docMk/>
          <pc:sldMk cId="2607446082" sldId="2147375744"/>
        </pc:sldMkLst>
        <pc:spChg chg="mod">
          <ac:chgData name="Hautvast - Trebus, Joyce JM SIBV-LSC/CN" userId="dca51f08-17ec-48ff-9d10-f3516e4b2fbc" providerId="ADAL" clId="{335B0A4D-584E-4106-9C0E-AE2DA37CF785}" dt="2024-06-17T14:56:35.202" v="79" actId="1076"/>
          <ac:spMkLst>
            <pc:docMk/>
            <pc:sldMk cId="2607446082" sldId="2147375744"/>
            <ac:spMk id="3" creationId="{C7398114-DE38-9D2A-D977-E8F469672FE0}"/>
          </ac:spMkLst>
        </pc:spChg>
        <pc:spChg chg="add del mod">
          <ac:chgData name="Hautvast - Trebus, Joyce JM SIBV-LSC/CN" userId="dca51f08-17ec-48ff-9d10-f3516e4b2fbc" providerId="ADAL" clId="{335B0A4D-584E-4106-9C0E-AE2DA37CF785}" dt="2024-06-17T14:56:27.006" v="77" actId="11529"/>
          <ac:spMkLst>
            <pc:docMk/>
            <pc:sldMk cId="2607446082" sldId="2147375744"/>
            <ac:spMk id="5" creationId="{B1BEC7E8-4B32-D6FE-B954-4B10F1C14277}"/>
          </ac:spMkLst>
        </pc:spChg>
        <pc:spChg chg="add mod">
          <ac:chgData name="Hautvast - Trebus, Joyce JM SIBV-LSC/CN" userId="dca51f08-17ec-48ff-9d10-f3516e4b2fbc" providerId="ADAL" clId="{335B0A4D-584E-4106-9C0E-AE2DA37CF785}" dt="2024-06-17T15:02:59.056" v="183" actId="1076"/>
          <ac:spMkLst>
            <pc:docMk/>
            <pc:sldMk cId="2607446082" sldId="2147375744"/>
            <ac:spMk id="8" creationId="{DAF3E29D-427F-77F7-683A-28BC1BC6ED0A}"/>
          </ac:spMkLst>
        </pc:spChg>
        <pc:picChg chg="add mod">
          <ac:chgData name="Hautvast - Trebus, Joyce JM SIBV-LSC/CN" userId="dca51f08-17ec-48ff-9d10-f3516e4b2fbc" providerId="ADAL" clId="{335B0A4D-584E-4106-9C0E-AE2DA37CF785}" dt="2024-06-17T14:56:23.272" v="75"/>
          <ac:picMkLst>
            <pc:docMk/>
            <pc:sldMk cId="2607446082" sldId="2147375744"/>
            <ac:picMk id="6" creationId="{C76970BA-D460-5EEE-67B4-A959B2E7D05B}"/>
          </ac:picMkLst>
        </pc:picChg>
        <pc:picChg chg="add mod">
          <ac:chgData name="Hautvast - Trebus, Joyce JM SIBV-LSC/CN" userId="dca51f08-17ec-48ff-9d10-f3516e4b2fbc" providerId="ADAL" clId="{335B0A4D-584E-4106-9C0E-AE2DA37CF785}" dt="2024-06-17T15:03:13.015" v="188" actId="1582"/>
          <ac:picMkLst>
            <pc:docMk/>
            <pc:sldMk cId="2607446082" sldId="2147375744"/>
            <ac:picMk id="10" creationId="{4D82A173-1074-B948-55EF-B229B7241372}"/>
          </ac:picMkLst>
        </pc:picChg>
      </pc:sldChg>
      <pc:sldChg chg="addSp modSp mod">
        <pc:chgData name="Hautvast - Trebus, Joyce JM SIBV-LSC/CN" userId="dca51f08-17ec-48ff-9d10-f3516e4b2fbc" providerId="ADAL" clId="{335B0A4D-584E-4106-9C0E-AE2DA37CF785}" dt="2024-06-17T15:01:33.099" v="172"/>
        <pc:sldMkLst>
          <pc:docMk/>
          <pc:sldMk cId="2597200991" sldId="2147470974"/>
        </pc:sldMkLst>
        <pc:spChg chg="add mod">
          <ac:chgData name="Hautvast - Trebus, Joyce JM SIBV-LSC/CN" userId="dca51f08-17ec-48ff-9d10-f3516e4b2fbc" providerId="ADAL" clId="{335B0A4D-584E-4106-9C0E-AE2DA37CF785}" dt="2024-06-17T15:01:33.099" v="172"/>
          <ac:spMkLst>
            <pc:docMk/>
            <pc:sldMk cId="2597200991" sldId="2147470974"/>
            <ac:spMk id="5" creationId="{7F99C25B-A642-AB3C-5B26-C87EB2549F18}"/>
          </ac:spMkLst>
        </pc:spChg>
      </pc:sldChg>
      <pc:sldChg chg="addSp modSp mod">
        <pc:chgData name="Hautvast - Trebus, Joyce JM SIBV-LSC/CN" userId="dca51f08-17ec-48ff-9d10-f3516e4b2fbc" providerId="ADAL" clId="{335B0A4D-584E-4106-9C0E-AE2DA37CF785}" dt="2024-06-17T15:01:37.377" v="173"/>
        <pc:sldMkLst>
          <pc:docMk/>
          <pc:sldMk cId="4141827216" sldId="2147471026"/>
        </pc:sldMkLst>
        <pc:spChg chg="add mod">
          <ac:chgData name="Hautvast - Trebus, Joyce JM SIBV-LSC/CN" userId="dca51f08-17ec-48ff-9d10-f3516e4b2fbc" providerId="ADAL" clId="{335B0A4D-584E-4106-9C0E-AE2DA37CF785}" dt="2024-06-17T15:01:37.377" v="173"/>
          <ac:spMkLst>
            <pc:docMk/>
            <pc:sldMk cId="4141827216" sldId="2147471026"/>
            <ac:spMk id="5" creationId="{A7489BD9-8B5C-1FEF-4C7D-ECE483AD89CB}"/>
          </ac:spMkLst>
        </pc:spChg>
      </pc:sldChg>
      <pc:sldChg chg="del">
        <pc:chgData name="Hautvast - Trebus, Joyce JM SIBV-LSC/CN" userId="dca51f08-17ec-48ff-9d10-f3516e4b2fbc" providerId="ADAL" clId="{335B0A4D-584E-4106-9C0E-AE2DA37CF785}" dt="2024-06-17T14:58:24.339" v="152" actId="47"/>
        <pc:sldMkLst>
          <pc:docMk/>
          <pc:sldMk cId="4250275244" sldId="2147471034"/>
        </pc:sldMkLst>
      </pc:sldChg>
      <pc:sldChg chg="modSp mod">
        <pc:chgData name="Hautvast - Trebus, Joyce JM SIBV-LSC/CN" userId="dca51f08-17ec-48ff-9d10-f3516e4b2fbc" providerId="ADAL" clId="{335B0A4D-584E-4106-9C0E-AE2DA37CF785}" dt="2024-06-17T14:52:41.595" v="47" actId="14100"/>
        <pc:sldMkLst>
          <pc:docMk/>
          <pc:sldMk cId="2494947028" sldId="2147471060"/>
        </pc:sldMkLst>
        <pc:spChg chg="mod">
          <ac:chgData name="Hautvast - Trebus, Joyce JM SIBV-LSC/CN" userId="dca51f08-17ec-48ff-9d10-f3516e4b2fbc" providerId="ADAL" clId="{335B0A4D-584E-4106-9C0E-AE2DA37CF785}" dt="2024-06-17T14:52:41.595" v="47" actId="14100"/>
          <ac:spMkLst>
            <pc:docMk/>
            <pc:sldMk cId="2494947028" sldId="2147471060"/>
            <ac:spMk id="16" creationId="{ED73EB9B-66B8-455F-577F-D60AFAC47D70}"/>
          </ac:spMkLst>
        </pc:spChg>
        <pc:spChg chg="mod">
          <ac:chgData name="Hautvast - Trebus, Joyce JM SIBV-LSC/CN" userId="dca51f08-17ec-48ff-9d10-f3516e4b2fbc" providerId="ADAL" clId="{335B0A4D-584E-4106-9C0E-AE2DA37CF785}" dt="2024-06-17T14:52:34.786" v="45" actId="255"/>
          <ac:spMkLst>
            <pc:docMk/>
            <pc:sldMk cId="2494947028" sldId="2147471060"/>
            <ac:spMk id="20" creationId="{8721A5C9-0731-3054-75AA-DF1984F8928E}"/>
          </ac:spMkLst>
        </pc:spChg>
      </pc:sldChg>
      <pc:sldChg chg="modSp mod">
        <pc:chgData name="Hautvast - Trebus, Joyce JM SIBV-LSC/CN" userId="dca51f08-17ec-48ff-9d10-f3516e4b2fbc" providerId="ADAL" clId="{335B0A4D-584E-4106-9C0E-AE2DA37CF785}" dt="2024-06-17T14:59:53.077" v="154" actId="20577"/>
        <pc:sldMkLst>
          <pc:docMk/>
          <pc:sldMk cId="280295151" sldId="2147471070"/>
        </pc:sldMkLst>
        <pc:spChg chg="mod">
          <ac:chgData name="Hautvast - Trebus, Joyce JM SIBV-LSC/CN" userId="dca51f08-17ec-48ff-9d10-f3516e4b2fbc" providerId="ADAL" clId="{335B0A4D-584E-4106-9C0E-AE2DA37CF785}" dt="2024-06-17T14:59:53.077" v="154" actId="20577"/>
          <ac:spMkLst>
            <pc:docMk/>
            <pc:sldMk cId="280295151" sldId="2147471070"/>
            <ac:spMk id="23" creationId="{207522E5-F46D-42ED-B2D7-5AF800A6D160}"/>
          </ac:spMkLst>
        </pc:spChg>
      </pc:sldChg>
      <pc:sldChg chg="add">
        <pc:chgData name="Hautvast - Trebus, Joyce JM SIBV-LSC/CN" userId="dca51f08-17ec-48ff-9d10-f3516e4b2fbc" providerId="ADAL" clId="{335B0A4D-584E-4106-9C0E-AE2DA37CF785}" dt="2024-06-17T14:58:20.935" v="151"/>
        <pc:sldMkLst>
          <pc:docMk/>
          <pc:sldMk cId="2202483344" sldId="2147471079"/>
        </pc:sldMkLst>
      </pc:sldChg>
      <pc:sldChg chg="add">
        <pc:chgData name="Hautvast - Trebus, Joyce JM SIBV-LSC/CN" userId="dca51f08-17ec-48ff-9d10-f3516e4b2fbc" providerId="ADAL" clId="{335B0A4D-584E-4106-9C0E-AE2DA37CF785}" dt="2024-06-17T14:58:20.935" v="151"/>
        <pc:sldMkLst>
          <pc:docMk/>
          <pc:sldMk cId="3948359841" sldId="2147471080"/>
        </pc:sldMkLst>
      </pc:sldChg>
      <pc:sldChg chg="add">
        <pc:chgData name="Hautvast - Trebus, Joyce JM SIBV-LSC/CN" userId="dca51f08-17ec-48ff-9d10-f3516e4b2fbc" providerId="ADAL" clId="{335B0A4D-584E-4106-9C0E-AE2DA37CF785}" dt="2024-06-17T14:58:20.935" v="151"/>
        <pc:sldMkLst>
          <pc:docMk/>
          <pc:sldMk cId="2047652435" sldId="2147471081"/>
        </pc:sldMkLst>
      </pc:sldChg>
      <pc:sldChg chg="add">
        <pc:chgData name="Hautvast - Trebus, Joyce JM SIBV-LSC/CN" userId="dca51f08-17ec-48ff-9d10-f3516e4b2fbc" providerId="ADAL" clId="{335B0A4D-584E-4106-9C0E-AE2DA37CF785}" dt="2024-06-17T14:58:20.935" v="151"/>
        <pc:sldMkLst>
          <pc:docMk/>
          <pc:sldMk cId="3448519106" sldId="2147471082"/>
        </pc:sldMkLst>
      </pc:sldChg>
    </pc:docChg>
  </pc:docChgLst>
  <pc:docChgLst>
    <pc:chgData name="Hautvast - Trebus, Joyce JM SIBV-LSC/CN" userId="S::joyce.trebus@shell.com::dca51f08-17ec-48ff-9d10-f3516e4b2fbc" providerId="AD" clId="Web-{A5F0B46D-B90E-D716-EB26-F7F39D6483A9}"/>
    <pc:docChg chg="modSld">
      <pc:chgData name="Hautvast - Trebus, Joyce JM SIBV-LSC/CN" userId="S::joyce.trebus@shell.com::dca51f08-17ec-48ff-9d10-f3516e4b2fbc" providerId="AD" clId="Web-{A5F0B46D-B90E-D716-EB26-F7F39D6483A9}" dt="2024-06-20T11:54:00.806" v="8" actId="20577"/>
      <pc:docMkLst>
        <pc:docMk/>
      </pc:docMkLst>
      <pc:sldChg chg="modSp">
        <pc:chgData name="Hautvast - Trebus, Joyce JM SIBV-LSC/CN" userId="S::joyce.trebus@shell.com::dca51f08-17ec-48ff-9d10-f3516e4b2fbc" providerId="AD" clId="Web-{A5F0B46D-B90E-D716-EB26-F7F39D6483A9}" dt="2024-06-20T11:53:35.993" v="4" actId="20577"/>
        <pc:sldMkLst>
          <pc:docMk/>
          <pc:sldMk cId="2607446082" sldId="2147375744"/>
        </pc:sldMkLst>
        <pc:spChg chg="mod">
          <ac:chgData name="Hautvast - Trebus, Joyce JM SIBV-LSC/CN" userId="S::joyce.trebus@shell.com::dca51f08-17ec-48ff-9d10-f3516e4b2fbc" providerId="AD" clId="Web-{A5F0B46D-B90E-D716-EB26-F7F39D6483A9}" dt="2024-06-20T11:53:35.993" v="4" actId="20577"/>
          <ac:spMkLst>
            <pc:docMk/>
            <pc:sldMk cId="2607446082" sldId="2147375744"/>
            <ac:spMk id="8" creationId="{DAF3E29D-427F-77F7-683A-28BC1BC6ED0A}"/>
          </ac:spMkLst>
        </pc:spChg>
      </pc:sldChg>
      <pc:sldChg chg="modSp">
        <pc:chgData name="Hautvast - Trebus, Joyce JM SIBV-LSC/CN" userId="S::joyce.trebus@shell.com::dca51f08-17ec-48ff-9d10-f3516e4b2fbc" providerId="AD" clId="Web-{A5F0B46D-B90E-D716-EB26-F7F39D6483A9}" dt="2024-06-20T11:53:51.650" v="7" actId="20577"/>
        <pc:sldMkLst>
          <pc:docMk/>
          <pc:sldMk cId="2597200991" sldId="2147470974"/>
        </pc:sldMkLst>
        <pc:spChg chg="mod">
          <ac:chgData name="Hautvast - Trebus, Joyce JM SIBV-LSC/CN" userId="S::joyce.trebus@shell.com::dca51f08-17ec-48ff-9d10-f3516e4b2fbc" providerId="AD" clId="Web-{A5F0B46D-B90E-D716-EB26-F7F39D6483A9}" dt="2024-06-20T11:53:51.650" v="7" actId="20577"/>
          <ac:spMkLst>
            <pc:docMk/>
            <pc:sldMk cId="2597200991" sldId="2147470974"/>
            <ac:spMk id="5" creationId="{7F99C25B-A642-AB3C-5B26-C87EB2549F18}"/>
          </ac:spMkLst>
        </pc:spChg>
      </pc:sldChg>
      <pc:sldChg chg="modSp">
        <pc:chgData name="Hautvast - Trebus, Joyce JM SIBV-LSC/CN" userId="S::joyce.trebus@shell.com::dca51f08-17ec-48ff-9d10-f3516e4b2fbc" providerId="AD" clId="Web-{A5F0B46D-B90E-D716-EB26-F7F39D6483A9}" dt="2024-06-20T11:54:00.806" v="8" actId="20577"/>
        <pc:sldMkLst>
          <pc:docMk/>
          <pc:sldMk cId="4141827216" sldId="2147471026"/>
        </pc:sldMkLst>
        <pc:spChg chg="mod">
          <ac:chgData name="Hautvast - Trebus, Joyce JM SIBV-LSC/CN" userId="S::joyce.trebus@shell.com::dca51f08-17ec-48ff-9d10-f3516e4b2fbc" providerId="AD" clId="Web-{A5F0B46D-B90E-D716-EB26-F7F39D6483A9}" dt="2024-06-20T11:54:00.806" v="8" actId="20577"/>
          <ac:spMkLst>
            <pc:docMk/>
            <pc:sldMk cId="4141827216" sldId="2147471026"/>
            <ac:spMk id="5" creationId="{A7489BD9-8B5C-1FEF-4C7D-ECE483AD89C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88C09-A274-4C07-9395-CBE67C0DE912}" type="datetimeFigureOut">
              <a:rPr lang="en-GB" smtClean="0">
                <a:latin typeface="ShellMedium" panose="00000600000000000000" pitchFamily="50" charset="0"/>
              </a:rPr>
              <a:pPr/>
              <a:t>08/08/2024</a:t>
            </a:fld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005D9-1AAC-4E6D-B9B3-BB8CB4FD9D30}" type="slidenum">
              <a:rPr lang="en-GB" smtClean="0">
                <a:latin typeface="ShellMedium" panose="00000600000000000000" pitchFamily="50" charset="0"/>
              </a:rPr>
              <a:pPr/>
              <a:t>‹#›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73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E8910CE4-810D-4C84-B7AD-48C304FEA169}" type="datetimeFigureOut">
              <a:rPr lang="en-GB" smtClean="0">
                <a:latin typeface="ShellMedium" panose="00000600000000000000" pitchFamily="50" charset="0"/>
              </a:rPr>
              <a:pPr/>
              <a:t>08/08/2024</a:t>
            </a:fld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utura Medium" pitchFamily="2" charset="0"/>
              </a:defRPr>
            </a:lvl1pPr>
          </a:lstStyle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utura Medium" pitchFamily="2" charset="0"/>
              </a:defRPr>
            </a:lvl1pPr>
          </a:lstStyle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‹#›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893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ShellMedium" panose="00000600000000000000" pitchFamily="50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GB" dirty="0">
                <a:latin typeface="ShellMedium"/>
              </a:rPr>
              <a:t>We </a:t>
            </a:r>
            <a:r>
              <a:rPr lang="en-GB" dirty="0" err="1">
                <a:latin typeface="ShellMedium"/>
              </a:rPr>
              <a:t>delen</a:t>
            </a:r>
            <a:r>
              <a:rPr lang="en-GB" dirty="0">
                <a:latin typeface="ShellMedium"/>
              </a:rPr>
              <a:t> </a:t>
            </a:r>
            <a:r>
              <a:rPr lang="en-GB" dirty="0" err="1">
                <a:latin typeface="ShellMedium"/>
              </a:rPr>
              <a:t>vandaag</a:t>
            </a:r>
            <a:r>
              <a:rPr lang="en-GB" dirty="0">
                <a:latin typeface="ShellMedium"/>
              </a:rPr>
              <a:t> de </a:t>
            </a:r>
            <a:r>
              <a:rPr lang="en-GB" dirty="0" err="1">
                <a:latin typeface="ShellMedium"/>
              </a:rPr>
              <a:t>voorstellen</a:t>
            </a:r>
            <a:r>
              <a:rPr lang="en-GB" dirty="0">
                <a:latin typeface="ShellMedium"/>
              </a:rPr>
              <a:t> </a:t>
            </a:r>
            <a:r>
              <a:rPr lang="en-GB" dirty="0" err="1">
                <a:latin typeface="ShellMedium"/>
              </a:rPr>
              <a:t>zoals</a:t>
            </a:r>
            <a:r>
              <a:rPr lang="en-GB" dirty="0">
                <a:latin typeface="ShellMedium"/>
              </a:rPr>
              <a:t> </a:t>
            </a:r>
            <a:r>
              <a:rPr lang="en-GB" dirty="0" err="1">
                <a:latin typeface="ShellMedium"/>
              </a:rPr>
              <a:t>zijn</a:t>
            </a:r>
            <a:r>
              <a:rPr lang="en-GB" dirty="0">
                <a:latin typeface="ShellMedium"/>
              </a:rPr>
              <a:t> </a:t>
            </a:r>
            <a:r>
              <a:rPr lang="en-GB" dirty="0" err="1">
                <a:latin typeface="ShellMedium"/>
              </a:rPr>
              <a:t>opgesteld</a:t>
            </a:r>
            <a:r>
              <a:rPr lang="en-GB" dirty="0">
                <a:latin typeface="ShellMedium"/>
              </a:rPr>
              <a:t> door Shell NL en de COR</a:t>
            </a:r>
          </a:p>
          <a:p>
            <a:pPr marL="285750" indent="-285750">
              <a:buFont typeface="Calibri"/>
              <a:buChar char="-"/>
            </a:pPr>
            <a:r>
              <a:rPr lang="en-GB" dirty="0" err="1">
                <a:latin typeface="ShellMedium"/>
              </a:rPr>
              <a:t>Bestuur</a:t>
            </a:r>
            <a:r>
              <a:rPr lang="en-GB" dirty="0">
                <a:latin typeface="ShellMedium"/>
              </a:rPr>
              <a:t> </a:t>
            </a:r>
            <a:r>
              <a:rPr lang="en-GB" dirty="0" err="1">
                <a:latin typeface="ShellMedium"/>
              </a:rPr>
              <a:t>moet</a:t>
            </a:r>
            <a:r>
              <a:rPr lang="en-GB" dirty="0">
                <a:latin typeface="ShellMedium"/>
              </a:rPr>
              <a:t> </a:t>
            </a:r>
            <a:r>
              <a:rPr lang="en-GB" dirty="0" err="1">
                <a:latin typeface="ShellMedium"/>
              </a:rPr>
              <a:t>hier</a:t>
            </a:r>
            <a:r>
              <a:rPr lang="en-GB" dirty="0">
                <a:latin typeface="ShellMedium"/>
              </a:rPr>
              <a:t> </a:t>
            </a:r>
            <a:r>
              <a:rPr lang="en-GB" dirty="0" err="1">
                <a:latin typeface="ShellMedium"/>
              </a:rPr>
              <a:t>zelf</a:t>
            </a:r>
            <a:r>
              <a:rPr lang="en-GB" dirty="0">
                <a:latin typeface="ShellMedium"/>
              </a:rPr>
              <a:t> </a:t>
            </a:r>
            <a:r>
              <a:rPr lang="en-GB" dirty="0" err="1">
                <a:latin typeface="ShellMedium"/>
              </a:rPr>
              <a:t>een</a:t>
            </a:r>
            <a:r>
              <a:rPr lang="en-GB" dirty="0">
                <a:latin typeface="ShellMedium"/>
              </a:rPr>
              <a:t> </a:t>
            </a:r>
            <a:r>
              <a:rPr lang="en-GB" dirty="0" err="1">
                <a:latin typeface="ShellMedium"/>
              </a:rPr>
              <a:t>toets</a:t>
            </a:r>
            <a:r>
              <a:rPr lang="en-GB" dirty="0">
                <a:latin typeface="ShellMedium"/>
              </a:rPr>
              <a:t> op </a:t>
            </a:r>
            <a:r>
              <a:rPr lang="en-GB" dirty="0" err="1">
                <a:latin typeface="ShellMedium"/>
              </a:rPr>
              <a:t>doen</a:t>
            </a:r>
            <a:r>
              <a:rPr lang="en-GB" dirty="0">
                <a:latin typeface="ShellMedium"/>
              </a:rPr>
              <a:t>, </a:t>
            </a:r>
            <a:r>
              <a:rPr lang="en-GB" dirty="0" err="1">
                <a:latin typeface="ShellMedium"/>
              </a:rPr>
              <a:t>dus</a:t>
            </a:r>
            <a:r>
              <a:rPr lang="en-GB" dirty="0">
                <a:latin typeface="ShellMedium"/>
              </a:rPr>
              <a:t> </a:t>
            </a:r>
            <a:r>
              <a:rPr lang="en-GB" dirty="0" err="1">
                <a:latin typeface="ShellMedium"/>
              </a:rPr>
              <a:t>nog</a:t>
            </a:r>
            <a:r>
              <a:rPr lang="en-GB" dirty="0">
                <a:latin typeface="ShellMedium"/>
              </a:rPr>
              <a:t> </a:t>
            </a:r>
            <a:r>
              <a:rPr lang="en-GB" dirty="0" err="1">
                <a:latin typeface="ShellMedium"/>
              </a:rPr>
              <a:t>niet</a:t>
            </a:r>
            <a:r>
              <a:rPr lang="en-GB" dirty="0">
                <a:latin typeface="ShellMedium"/>
              </a:rPr>
              <a:t> </a:t>
            </a:r>
            <a:r>
              <a:rPr lang="en-GB" dirty="0" err="1">
                <a:latin typeface="ShellMedium"/>
              </a:rPr>
              <a:t>zeker</a:t>
            </a:r>
            <a:endParaRPr lang="en-GB" dirty="0"/>
          </a:p>
          <a:p>
            <a:pPr marL="285750" indent="-285750">
              <a:buFont typeface="Calibri"/>
              <a:buChar char="-"/>
            </a:pPr>
            <a:r>
              <a:rPr lang="en-GB" dirty="0" err="1">
                <a:latin typeface="ShellMedium"/>
              </a:rPr>
              <a:t>Belangrijk</a:t>
            </a:r>
            <a:r>
              <a:rPr lang="en-GB" dirty="0">
                <a:latin typeface="ShellMedium"/>
              </a:rPr>
              <a:t> om </a:t>
            </a:r>
            <a:r>
              <a:rPr lang="en-GB" dirty="0" err="1">
                <a:latin typeface="ShellMedium"/>
              </a:rPr>
              <a:t>jullie</a:t>
            </a:r>
            <a:r>
              <a:rPr lang="en-GB" dirty="0">
                <a:latin typeface="ShellMedium"/>
              </a:rPr>
              <a:t> nu </a:t>
            </a:r>
            <a:r>
              <a:rPr lang="en-GB" dirty="0" err="1">
                <a:latin typeface="ShellMedium"/>
              </a:rPr>
              <a:t>te</a:t>
            </a:r>
            <a:r>
              <a:rPr lang="en-GB" dirty="0">
                <a:latin typeface="ShellMedium"/>
              </a:rPr>
              <a:t> </a:t>
            </a:r>
            <a:r>
              <a:rPr lang="en-GB" dirty="0" err="1">
                <a:latin typeface="ShellMedium"/>
              </a:rPr>
              <a:t>informeren</a:t>
            </a:r>
            <a:r>
              <a:rPr lang="en-GB" dirty="0">
                <a:latin typeface="ShellMedium"/>
              </a:rPr>
              <a:t>.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279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11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63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hellMedium" panose="00000600000000000000" pitchFamily="50" charset="0"/>
              </a:rPr>
              <a:t>In voice-over </a:t>
            </a:r>
            <a:r>
              <a:rPr lang="en-GB" err="1">
                <a:latin typeface="ShellMedium" panose="00000600000000000000" pitchFamily="50" charset="0"/>
              </a:rPr>
              <a:t>opnemen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kostenneutraliteit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premie</a:t>
            </a:r>
            <a:r>
              <a:rPr lang="en-GB">
                <a:latin typeface="ShellMedium" panose="00000600000000000000" pitchFamily="50" charset="0"/>
              </a:rPr>
              <a:t> en extra </a:t>
            </a:r>
            <a:r>
              <a:rPr lang="en-GB" err="1">
                <a:latin typeface="ShellMedium" panose="00000600000000000000" pitchFamily="50" charset="0"/>
              </a:rPr>
              <a:t>compensatie</a:t>
            </a:r>
            <a:r>
              <a:rPr lang="en-GB">
                <a:latin typeface="ShellMedium" panose="00000600000000000000" pitchFamily="50" charset="0"/>
              </a:rPr>
              <a:t> </a:t>
            </a:r>
            <a:br>
              <a:rPr lang="en-GB">
                <a:latin typeface="ShellMedium" panose="00000600000000000000" pitchFamily="50" charset="0"/>
              </a:rPr>
            </a:br>
            <a:endParaRPr lang="en-GB">
              <a:latin typeface="ShellMedium" panose="00000600000000000000" pitchFamily="50" charset="0"/>
            </a:endParaRPr>
          </a:p>
          <a:p>
            <a:r>
              <a:rPr lang="nl-NL"/>
              <a:t>De deelnemers in de SNPS-regeling bouwen namelijk nu al op in een premieregeling. </a:t>
            </a:r>
          </a:p>
          <a:p>
            <a:endParaRPr lang="nl-NL"/>
          </a:p>
          <a:p>
            <a:r>
              <a:rPr lang="nl-NL" err="1">
                <a:latin typeface="ShellMedium"/>
              </a:rPr>
              <a:t>transition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SNPS; </a:t>
            </a:r>
            <a:r>
              <a:rPr lang="nl-NL" err="1">
                <a:latin typeface="ShellMedium"/>
              </a:rPr>
              <a:t>yellow</a:t>
            </a:r>
            <a:r>
              <a:rPr lang="nl-NL">
                <a:latin typeface="ShellMedium"/>
              </a:rPr>
              <a:t> line </a:t>
            </a:r>
            <a:r>
              <a:rPr lang="nl-NL" err="1">
                <a:latin typeface="ShellMedium"/>
              </a:rPr>
              <a:t>indicates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current</a:t>
            </a:r>
            <a:r>
              <a:rPr lang="nl-NL">
                <a:latin typeface="ShellMedium"/>
              </a:rPr>
              <a:t> premium </a:t>
            </a:r>
            <a:r>
              <a:rPr lang="nl-NL" err="1">
                <a:latin typeface="ShellMedium"/>
              </a:rPr>
              <a:t>contribution</a:t>
            </a:r>
            <a:r>
              <a:rPr lang="nl-NL">
                <a:latin typeface="ShellMedium"/>
              </a:rPr>
              <a:t>, </a:t>
            </a:r>
            <a:r>
              <a:rPr lang="nl-NL" err="1">
                <a:latin typeface="ShellMedium"/>
              </a:rPr>
              <a:t>which</a:t>
            </a:r>
            <a:r>
              <a:rPr lang="nl-NL">
                <a:latin typeface="ShellMedium"/>
              </a:rPr>
              <a:t> is </a:t>
            </a:r>
            <a:r>
              <a:rPr lang="nl-NL" err="1">
                <a:latin typeface="ShellMedium"/>
              </a:rPr>
              <a:t>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age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dependent</a:t>
            </a:r>
            <a:r>
              <a:rPr lang="nl-NL">
                <a:latin typeface="ShellMedium"/>
              </a:rPr>
              <a:t> ladder. In </a:t>
            </a:r>
            <a:r>
              <a:rPr lang="nl-NL" err="1">
                <a:latin typeface="ShellMedium"/>
              </a:rPr>
              <a:t>future</a:t>
            </a:r>
            <a:r>
              <a:rPr lang="nl-NL">
                <a:latin typeface="ShellMedium"/>
              </a:rPr>
              <a:t> flat premium (red line) </a:t>
            </a:r>
            <a:r>
              <a:rPr lang="nl-NL" err="1">
                <a:latin typeface="ShellMedium"/>
              </a:rPr>
              <a:t>applies</a:t>
            </a:r>
            <a:r>
              <a:rPr lang="nl-NL">
                <a:latin typeface="ShellMedium"/>
              </a:rPr>
              <a:t> ;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younger</a:t>
            </a:r>
            <a:r>
              <a:rPr lang="nl-NL">
                <a:latin typeface="ShellMedium"/>
              </a:rPr>
              <a:t> employees premium </a:t>
            </a:r>
            <a:r>
              <a:rPr lang="nl-NL" err="1">
                <a:latin typeface="ShellMedium"/>
              </a:rPr>
              <a:t>goes</a:t>
            </a:r>
            <a:r>
              <a:rPr lang="nl-NL">
                <a:latin typeface="ShellMedium"/>
              </a:rPr>
              <a:t> up </a:t>
            </a:r>
            <a:r>
              <a:rPr lang="nl-NL" err="1">
                <a:latin typeface="ShellMedium"/>
              </a:rPr>
              <a:t>and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elder</a:t>
            </a:r>
            <a:r>
              <a:rPr lang="nl-NL">
                <a:latin typeface="ShellMedium"/>
              </a:rPr>
              <a:t> employees premium </a:t>
            </a:r>
            <a:r>
              <a:rPr lang="nl-NL" err="1">
                <a:latin typeface="ShellMedium"/>
              </a:rPr>
              <a:t>goes</a:t>
            </a:r>
            <a:r>
              <a:rPr lang="nl-NL">
                <a:latin typeface="ShellMedium"/>
              </a:rPr>
              <a:t> down. Employees </a:t>
            </a:r>
            <a:r>
              <a:rPr lang="nl-NL" err="1">
                <a:latin typeface="ShellMedium"/>
              </a:rPr>
              <a:t>who</a:t>
            </a:r>
            <a:r>
              <a:rPr lang="nl-NL">
                <a:latin typeface="ShellMedium"/>
              </a:rPr>
              <a:t> suffer a </a:t>
            </a:r>
            <a:r>
              <a:rPr lang="nl-NL" err="1">
                <a:latin typeface="ShellMedium"/>
              </a:rPr>
              <a:t>loss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will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compensated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through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their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salary</a:t>
            </a:r>
            <a:r>
              <a:rPr lang="nl-NL">
                <a:latin typeface="ShellMedium"/>
              </a:rPr>
              <a:t> (</a:t>
            </a:r>
            <a:r>
              <a:rPr lang="nl-NL" err="1">
                <a:latin typeface="ShellMedium"/>
              </a:rPr>
              <a:t>which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compensation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reinvested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by</a:t>
            </a:r>
            <a:r>
              <a:rPr lang="nl-NL">
                <a:latin typeface="ShellMedium"/>
              </a:rPr>
              <a:t> employee in pension </a:t>
            </a:r>
            <a:r>
              <a:rPr lang="nl-NL" err="1">
                <a:latin typeface="ShellMedium"/>
              </a:rPr>
              <a:t>scheme</a:t>
            </a:r>
            <a:r>
              <a:rPr lang="nl-NL">
                <a:latin typeface="ShellMedium"/>
              </a:rPr>
              <a:t>).</a:t>
            </a:r>
          </a:p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929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13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6681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nl-NL">
                <a:effectLst/>
                <a:latin typeface="ShellMedium"/>
              </a:rPr>
              <a:t>In </a:t>
            </a:r>
            <a:r>
              <a:rPr lang="nl-NL" err="1">
                <a:effectLst/>
                <a:latin typeface="ShellMedium"/>
              </a:rPr>
              <a:t>voice</a:t>
            </a:r>
            <a:r>
              <a:rPr lang="nl-NL">
                <a:effectLst/>
                <a:latin typeface="ShellMedium"/>
              </a:rPr>
              <a:t> over: bij huidige dekkingsgraad (135%) in </a:t>
            </a:r>
            <a:r>
              <a:rPr lang="nl-NL">
                <a:latin typeface="ShellMedium"/>
              </a:rPr>
              <a:t>80-90</a:t>
            </a:r>
            <a:r>
              <a:rPr lang="nl-NL">
                <a:effectLst/>
                <a:latin typeface="ShellMedium"/>
              </a:rPr>
              <a:t>% van de </a:t>
            </a:r>
            <a:r>
              <a:rPr lang="nl-NL" err="1">
                <a:effectLst/>
                <a:latin typeface="ShellMedium"/>
              </a:rPr>
              <a:t>scenraio's</a:t>
            </a:r>
            <a:r>
              <a:rPr lang="nl-NL">
                <a:effectLst/>
                <a:latin typeface="ShellMedium"/>
              </a:rPr>
              <a:t> beter uitkomst)</a:t>
            </a:r>
            <a:endParaRPr lang="en-US">
              <a:latin typeface="ShellMedium"/>
            </a:endParaRPr>
          </a:p>
          <a:p>
            <a:pPr>
              <a:defRPr/>
            </a:pPr>
            <a:r>
              <a:rPr lang="nl-NL" err="1">
                <a:latin typeface="ShellMedium"/>
              </a:rPr>
              <a:t>Transition</a:t>
            </a:r>
            <a:r>
              <a:rPr lang="nl-NL">
                <a:latin typeface="ShellMedium"/>
              </a:rPr>
              <a:t> SSPF. </a:t>
            </a:r>
            <a:r>
              <a:rPr lang="nl-NL" err="1">
                <a:latin typeface="ShellMedium"/>
              </a:rPr>
              <a:t>Main</a:t>
            </a:r>
            <a:r>
              <a:rPr lang="nl-NL">
                <a:latin typeface="ShellMedium"/>
              </a:rPr>
              <a:t> decision to be taken there is what to do with already accrued rights (applies to actives but also to pensioners and deferred, former employees).- The options are transfer of those rights to new system (is default) or leave behind ( is </a:t>
            </a:r>
            <a:r>
              <a:rPr lang="nl-NL" err="1">
                <a:latin typeface="ShellMedium"/>
              </a:rPr>
              <a:t>exception</a:t>
            </a:r>
            <a:r>
              <a:rPr lang="nl-NL">
                <a:latin typeface="ShellMedium"/>
              </a:rPr>
              <a:t>; </a:t>
            </a:r>
            <a:r>
              <a:rPr lang="nl-NL" err="1">
                <a:latin typeface="ShellMedium"/>
              </a:rPr>
              <a:t>only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possible</a:t>
            </a:r>
            <a:r>
              <a:rPr lang="nl-NL">
                <a:latin typeface="ShellMedium"/>
              </a:rPr>
              <a:t>  </a:t>
            </a:r>
            <a:r>
              <a:rPr lang="nl-NL" err="1">
                <a:latin typeface="ShellMedium"/>
              </a:rPr>
              <a:t>if</a:t>
            </a:r>
            <a:r>
              <a:rPr lang="nl-NL">
                <a:latin typeface="ShellMedium"/>
              </a:rPr>
              <a:t> transfer </a:t>
            </a:r>
            <a:r>
              <a:rPr lang="nl-NL" err="1">
                <a:latin typeface="ShellMedium"/>
              </a:rPr>
              <a:t>results</a:t>
            </a:r>
            <a:r>
              <a:rPr lang="nl-NL">
                <a:latin typeface="ShellMedium"/>
              </a:rPr>
              <a:t> in </a:t>
            </a:r>
            <a:r>
              <a:rPr lang="nl-NL" err="1">
                <a:latin typeface="ShellMedium"/>
              </a:rPr>
              <a:t>disproportionate</a:t>
            </a:r>
            <a:r>
              <a:rPr lang="nl-NL">
                <a:latin typeface="ShellMedium"/>
              </a:rPr>
              <a:t> disadvantage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certain</a:t>
            </a:r>
            <a:r>
              <a:rPr lang="nl-NL">
                <a:latin typeface="ShellMedium"/>
              </a:rPr>
              <a:t> member er </a:t>
            </a:r>
            <a:r>
              <a:rPr lang="nl-NL" err="1">
                <a:latin typeface="ShellMedium"/>
              </a:rPr>
              <a:t>groups</a:t>
            </a:r>
            <a:r>
              <a:rPr lang="nl-NL">
                <a:latin typeface="ShellMedium"/>
              </a:rPr>
              <a:t>).</a:t>
            </a:r>
          </a:p>
          <a:p>
            <a:pPr>
              <a:defRPr/>
            </a:pPr>
            <a:r>
              <a:rPr lang="nl-NL">
                <a:latin typeface="ShellMedium"/>
              </a:rPr>
              <a:t>We </a:t>
            </a:r>
            <a:r>
              <a:rPr lang="nl-NL" err="1">
                <a:latin typeface="ShellMedium"/>
              </a:rPr>
              <a:t>propose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only</a:t>
            </a:r>
            <a:r>
              <a:rPr lang="nl-NL">
                <a:latin typeface="ShellMedium"/>
              </a:rPr>
              <a:t> do transfer </a:t>
            </a:r>
            <a:r>
              <a:rPr lang="nl-NL" err="1">
                <a:latin typeface="ShellMedium"/>
              </a:rPr>
              <a:t>if</a:t>
            </a:r>
            <a:r>
              <a:rPr lang="nl-NL">
                <a:latin typeface="ShellMedium"/>
              </a:rPr>
              <a:t> financial </a:t>
            </a:r>
            <a:r>
              <a:rPr lang="nl-NL" err="1">
                <a:latin typeface="ShellMedium"/>
              </a:rPr>
              <a:t>position</a:t>
            </a:r>
            <a:r>
              <a:rPr lang="nl-NL">
                <a:latin typeface="ShellMedium"/>
              </a:rPr>
              <a:t> of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fund   is </a:t>
            </a:r>
            <a:r>
              <a:rPr lang="nl-NL" err="1">
                <a:latin typeface="ShellMedium"/>
              </a:rPr>
              <a:t>such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transfer is </a:t>
            </a:r>
            <a:r>
              <a:rPr lang="nl-NL" err="1">
                <a:latin typeface="ShellMedium"/>
              </a:rPr>
              <a:t>beneficial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members. </a:t>
            </a:r>
            <a:r>
              <a:rPr lang="nl-NL" err="1">
                <a:latin typeface="ShellMedium"/>
              </a:rPr>
              <a:t>Which</a:t>
            </a:r>
            <a:r>
              <a:rPr lang="nl-NL">
                <a:latin typeface="ShellMedium"/>
              </a:rPr>
              <a:t> is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case </a:t>
            </a:r>
            <a:r>
              <a:rPr lang="nl-NL" err="1">
                <a:latin typeface="ShellMedium"/>
              </a:rPr>
              <a:t>if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coverage</a:t>
            </a:r>
            <a:r>
              <a:rPr lang="nl-NL">
                <a:latin typeface="ShellMedium"/>
              </a:rPr>
              <a:t> ratio is 125%.  </a:t>
            </a:r>
            <a:r>
              <a:rPr lang="nl-NL" err="1">
                <a:latin typeface="ShellMedium"/>
              </a:rPr>
              <a:t>This</a:t>
            </a:r>
            <a:r>
              <a:rPr lang="nl-NL">
                <a:latin typeface="ShellMedium"/>
              </a:rPr>
              <a:t> is a </a:t>
            </a:r>
            <a:r>
              <a:rPr lang="nl-NL" err="1">
                <a:latin typeface="ShellMedium"/>
              </a:rPr>
              <a:t>very</a:t>
            </a:r>
            <a:r>
              <a:rPr lang="nl-NL">
                <a:latin typeface="ShellMedium"/>
              </a:rPr>
              <a:t> A </a:t>
            </a:r>
            <a:r>
              <a:rPr lang="nl-NL" err="1">
                <a:latin typeface="ShellMedium"/>
              </a:rPr>
              <a:t>very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huge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threshold</a:t>
            </a:r>
            <a:r>
              <a:rPr lang="nl-NL">
                <a:latin typeface="ShellMedium"/>
              </a:rPr>
              <a:t> (</a:t>
            </a:r>
            <a:r>
              <a:rPr lang="nl-NL" err="1">
                <a:latin typeface="ShellMedium"/>
              </a:rPr>
              <a:t>there</a:t>
            </a:r>
            <a:r>
              <a:rPr lang="nl-NL">
                <a:latin typeface="ShellMedium"/>
              </a:rPr>
              <a:t> are </a:t>
            </a:r>
            <a:r>
              <a:rPr lang="nl-NL" err="1">
                <a:latin typeface="ShellMedium"/>
              </a:rPr>
              <a:t>not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many</a:t>
            </a:r>
            <a:r>
              <a:rPr lang="nl-NL">
                <a:latin typeface="ShellMedium"/>
              </a:rPr>
              <a:t> pension </a:t>
            </a:r>
            <a:r>
              <a:rPr lang="nl-NL" err="1">
                <a:latin typeface="ShellMedium"/>
              </a:rPr>
              <a:t>fuds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even have </a:t>
            </a:r>
            <a:r>
              <a:rPr lang="nl-NL" err="1">
                <a:latin typeface="ShellMedium"/>
              </a:rPr>
              <a:t>such</a:t>
            </a:r>
            <a:r>
              <a:rPr lang="nl-NL">
                <a:latin typeface="ShellMedium"/>
              </a:rPr>
              <a:t> a </a:t>
            </a:r>
            <a:r>
              <a:rPr lang="nl-NL" err="1">
                <a:latin typeface="ShellMedium"/>
              </a:rPr>
              <a:t>coverage</a:t>
            </a:r>
            <a:r>
              <a:rPr lang="nl-NL">
                <a:latin typeface="ShellMedium"/>
              </a:rPr>
              <a:t> ratio </a:t>
            </a:r>
            <a:r>
              <a:rPr lang="nl-NL" err="1">
                <a:latin typeface="ShellMedium"/>
              </a:rPr>
              <a:t>and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all</a:t>
            </a:r>
            <a:r>
              <a:rPr lang="nl-NL">
                <a:latin typeface="ShellMedium"/>
              </a:rPr>
              <a:t> do </a:t>
            </a:r>
            <a:r>
              <a:rPr lang="nl-NL" err="1">
                <a:latin typeface="ShellMedium"/>
              </a:rPr>
              <a:t>value</a:t>
            </a:r>
            <a:r>
              <a:rPr lang="nl-NL">
                <a:latin typeface="ShellMedium"/>
              </a:rPr>
              <a:t> transfer) </a:t>
            </a:r>
            <a:r>
              <a:rPr lang="nl-NL" err="1">
                <a:latin typeface="ShellMedium"/>
              </a:rPr>
              <a:t>and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this</a:t>
            </a:r>
            <a:r>
              <a:rPr lang="nl-NL">
                <a:latin typeface="ShellMedium"/>
              </a:rPr>
              <a:t> is </a:t>
            </a:r>
            <a:r>
              <a:rPr lang="nl-NL" err="1">
                <a:latin typeface="ShellMedium"/>
              </a:rPr>
              <a:t>an</a:t>
            </a:r>
            <a:r>
              <a:rPr lang="nl-NL">
                <a:latin typeface="ShellMedium"/>
              </a:rPr>
              <a:t> important risk </a:t>
            </a:r>
            <a:r>
              <a:rPr lang="nl-NL" err="1">
                <a:latin typeface="ShellMedium"/>
              </a:rPr>
              <a:t>mitigation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members.</a:t>
            </a:r>
          </a:p>
          <a:p>
            <a:pPr>
              <a:defRPr/>
            </a:pPr>
            <a:r>
              <a:rPr lang="nl-NL" err="1">
                <a:latin typeface="ShellMedium"/>
              </a:rPr>
              <a:t>With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coverage</a:t>
            </a:r>
            <a:r>
              <a:rPr lang="nl-NL">
                <a:latin typeface="ShellMedium"/>
              </a:rPr>
              <a:t> ratio </a:t>
            </a:r>
            <a:r>
              <a:rPr lang="nl-NL" err="1">
                <a:latin typeface="ShellMedium"/>
              </a:rPr>
              <a:t>value</a:t>
            </a:r>
            <a:r>
              <a:rPr lang="nl-NL">
                <a:latin typeface="ShellMedium"/>
              </a:rPr>
              <a:t> transfer is </a:t>
            </a:r>
            <a:r>
              <a:rPr lang="nl-NL" err="1">
                <a:latin typeface="ShellMedium"/>
              </a:rPr>
              <a:t>favorable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members:</a:t>
            </a:r>
          </a:p>
          <a:p>
            <a:pPr>
              <a:defRPr/>
            </a:pPr>
            <a:r>
              <a:rPr lang="nl-NL">
                <a:latin typeface="ShellMedium"/>
              </a:rPr>
              <a:t>-</a:t>
            </a:r>
            <a:r>
              <a:rPr lang="nl-NL" err="1">
                <a:latin typeface="ShellMedium"/>
              </a:rPr>
              <a:t>Better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expected</a:t>
            </a:r>
            <a:r>
              <a:rPr lang="nl-NL">
                <a:latin typeface="ShellMedium"/>
              </a:rPr>
              <a:t> pension </a:t>
            </a:r>
            <a:r>
              <a:rPr lang="nl-NL" err="1">
                <a:latin typeface="ShellMedium"/>
              </a:rPr>
              <a:t>outcomes</a:t>
            </a:r>
            <a:r>
              <a:rPr lang="nl-NL">
                <a:latin typeface="ShellMedium"/>
              </a:rPr>
              <a:t> in 67 % of </a:t>
            </a:r>
            <a:r>
              <a:rPr lang="nl-NL" err="1">
                <a:latin typeface="ShellMedium"/>
              </a:rPr>
              <a:t>all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economic</a:t>
            </a:r>
            <a:r>
              <a:rPr lang="nl-NL">
                <a:latin typeface="ShellMedium"/>
              </a:rPr>
              <a:t> scenario’s.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is </a:t>
            </a:r>
            <a:r>
              <a:rPr lang="nl-NL" err="1">
                <a:latin typeface="ShellMedium"/>
              </a:rPr>
              <a:t>because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buffers of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fund are </a:t>
            </a:r>
            <a:r>
              <a:rPr lang="nl-NL" err="1">
                <a:latin typeface="ShellMedium"/>
              </a:rPr>
              <a:t>then</a:t>
            </a:r>
            <a:r>
              <a:rPr lang="nl-NL">
                <a:latin typeface="ShellMedium"/>
              </a:rPr>
              <a:t> made </a:t>
            </a:r>
            <a:r>
              <a:rPr lang="nl-NL" err="1">
                <a:latin typeface="ShellMedium"/>
              </a:rPr>
              <a:t>available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members; full </a:t>
            </a:r>
            <a:r>
              <a:rPr lang="nl-NL" err="1">
                <a:latin typeface="ShellMedium"/>
              </a:rPr>
              <a:t>compensation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move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a flat premium </a:t>
            </a:r>
            <a:r>
              <a:rPr lang="nl-NL" err="1">
                <a:latin typeface="ShellMedium"/>
              </a:rPr>
              <a:t>and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initial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increase</a:t>
            </a:r>
            <a:r>
              <a:rPr lang="nl-NL">
                <a:latin typeface="ShellMedium"/>
              </a:rPr>
              <a:t> in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pension </a:t>
            </a:r>
            <a:r>
              <a:rPr lang="nl-NL" err="1">
                <a:latin typeface="ShellMedium"/>
              </a:rPr>
              <a:t>capital</a:t>
            </a:r>
            <a:r>
              <a:rPr lang="nl-NL">
                <a:latin typeface="ShellMedium"/>
              </a:rPr>
              <a:t>. Members </a:t>
            </a:r>
            <a:r>
              <a:rPr lang="nl-NL" err="1">
                <a:latin typeface="ShellMedium"/>
              </a:rPr>
              <a:t>can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profit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from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new </a:t>
            </a:r>
            <a:r>
              <a:rPr lang="nl-NL" err="1">
                <a:latin typeface="ShellMedium"/>
              </a:rPr>
              <a:t>fiscal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rules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which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allows</a:t>
            </a:r>
            <a:r>
              <a:rPr lang="nl-NL">
                <a:latin typeface="ShellMedium"/>
              </a:rPr>
              <a:t> investment </a:t>
            </a:r>
            <a:r>
              <a:rPr lang="nl-NL" err="1">
                <a:latin typeface="ShellMedium"/>
              </a:rPr>
              <a:t>results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added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entirely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pension </a:t>
            </a:r>
            <a:r>
              <a:rPr lang="nl-NL" err="1">
                <a:latin typeface="ShellMedium"/>
              </a:rPr>
              <a:t>capital</a:t>
            </a:r>
            <a:r>
              <a:rPr lang="nl-NL">
                <a:latin typeface="ShellMedium"/>
              </a:rPr>
              <a:t> (at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moment </a:t>
            </a:r>
            <a:r>
              <a:rPr lang="nl-NL" err="1">
                <a:latin typeface="ShellMedium"/>
              </a:rPr>
              <a:t>there</a:t>
            </a:r>
            <a:r>
              <a:rPr lang="nl-NL">
                <a:latin typeface="ShellMedium"/>
              </a:rPr>
              <a:t> is a limit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pension </a:t>
            </a:r>
            <a:r>
              <a:rPr lang="nl-NL" err="1">
                <a:latin typeface="ShellMedium"/>
              </a:rPr>
              <a:t>increase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wage</a:t>
            </a:r>
            <a:r>
              <a:rPr lang="nl-NL">
                <a:latin typeface="ShellMedium"/>
              </a:rPr>
              <a:t> or </a:t>
            </a:r>
            <a:r>
              <a:rPr lang="nl-NL" err="1">
                <a:latin typeface="ShellMedium"/>
              </a:rPr>
              <a:t>price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inflation</a:t>
            </a:r>
            <a:r>
              <a:rPr lang="nl-NL">
                <a:latin typeface="ShellMedium"/>
              </a:rPr>
              <a:t>. Of course investment </a:t>
            </a:r>
            <a:r>
              <a:rPr lang="nl-NL" err="1">
                <a:latin typeface="ShellMedium"/>
              </a:rPr>
              <a:t>results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fluctuate</a:t>
            </a:r>
            <a:r>
              <a:rPr lang="nl-NL">
                <a:latin typeface="ShellMedium"/>
              </a:rPr>
              <a:t> (</a:t>
            </a:r>
            <a:r>
              <a:rPr lang="nl-NL" err="1">
                <a:latin typeface="ShellMedium"/>
              </a:rPr>
              <a:t>also</a:t>
            </a:r>
            <a:r>
              <a:rPr lang="nl-NL">
                <a:latin typeface="ShellMedium"/>
              </a:rPr>
              <a:t> down), but </a:t>
            </a:r>
            <a:r>
              <a:rPr lang="nl-NL" err="1">
                <a:latin typeface="ShellMedium"/>
              </a:rPr>
              <a:t>this</a:t>
            </a:r>
            <a:r>
              <a:rPr lang="nl-NL">
                <a:latin typeface="ShellMedium"/>
              </a:rPr>
              <a:t> risk is </a:t>
            </a:r>
            <a:r>
              <a:rPr lang="nl-NL" err="1">
                <a:latin typeface="ShellMedium"/>
              </a:rPr>
              <a:t>mitigated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once</a:t>
            </a:r>
            <a:r>
              <a:rPr lang="nl-NL">
                <a:latin typeface="ShellMedium"/>
              </a:rPr>
              <a:t> pension is </a:t>
            </a:r>
            <a:r>
              <a:rPr lang="nl-NL" err="1">
                <a:latin typeface="ShellMedium"/>
              </a:rPr>
              <a:t>being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paid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spreading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results</a:t>
            </a:r>
            <a:r>
              <a:rPr lang="nl-NL">
                <a:latin typeface="ShellMedium"/>
              </a:rPr>
              <a:t> over a </a:t>
            </a:r>
            <a:r>
              <a:rPr lang="nl-NL" err="1">
                <a:latin typeface="ShellMedium"/>
              </a:rPr>
              <a:t>period</a:t>
            </a:r>
            <a:r>
              <a:rPr lang="nl-NL">
                <a:latin typeface="ShellMedium"/>
              </a:rPr>
              <a:t> of 5 </a:t>
            </a:r>
            <a:r>
              <a:rPr lang="nl-NL" err="1">
                <a:latin typeface="ShellMedium"/>
              </a:rPr>
              <a:t>years</a:t>
            </a:r>
            <a:r>
              <a:rPr lang="nl-NL">
                <a:latin typeface="ShellMedium"/>
              </a:rPr>
              <a:t>.</a:t>
            </a:r>
          </a:p>
          <a:p>
            <a:pPr>
              <a:defRPr/>
            </a:pPr>
            <a:r>
              <a:rPr lang="nl-NL">
                <a:latin typeface="ShellMedium"/>
              </a:rPr>
              <a:t>- More </a:t>
            </a:r>
            <a:r>
              <a:rPr lang="nl-NL" err="1">
                <a:latin typeface="ShellMedium"/>
              </a:rPr>
              <a:t>equality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between</a:t>
            </a:r>
            <a:r>
              <a:rPr lang="nl-NL">
                <a:latin typeface="ShellMedium"/>
              </a:rPr>
              <a:t> employees (at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moment 2 different </a:t>
            </a:r>
            <a:r>
              <a:rPr lang="nl-NL" err="1">
                <a:latin typeface="ShellMedium"/>
              </a:rPr>
              <a:t>schemes</a:t>
            </a:r>
            <a:r>
              <a:rPr lang="nl-NL">
                <a:latin typeface="ShellMedium"/>
              </a:rPr>
              <a:t>). Value transfer </a:t>
            </a:r>
            <a:r>
              <a:rPr lang="nl-NL" err="1">
                <a:latin typeface="ShellMedium"/>
              </a:rPr>
              <a:t>applies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all</a:t>
            </a:r>
            <a:r>
              <a:rPr lang="nl-NL">
                <a:latin typeface="ShellMedium"/>
              </a:rPr>
              <a:t> employees (SSPF </a:t>
            </a:r>
            <a:r>
              <a:rPr lang="nl-NL" err="1">
                <a:latin typeface="ShellMedium"/>
              </a:rPr>
              <a:t>and</a:t>
            </a:r>
            <a:r>
              <a:rPr lang="nl-NL">
                <a:latin typeface="ShellMedium"/>
              </a:rPr>
              <a:t> SNPS employees) </a:t>
            </a:r>
          </a:p>
          <a:p>
            <a:pPr>
              <a:defRPr/>
            </a:pPr>
            <a:r>
              <a:rPr lang="nl-NL">
                <a:latin typeface="ShellMedium"/>
              </a:rPr>
              <a:t>-</a:t>
            </a:r>
            <a:r>
              <a:rPr lang="nl-NL" err="1">
                <a:latin typeface="ShellMedium"/>
              </a:rPr>
              <a:t>Also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address</a:t>
            </a:r>
            <a:r>
              <a:rPr lang="nl-NL">
                <a:latin typeface="ShellMedium"/>
              </a:rPr>
              <a:t> concern of </a:t>
            </a:r>
            <a:r>
              <a:rPr lang="nl-NL" err="1">
                <a:latin typeface="ShellMedium"/>
              </a:rPr>
              <a:t>retirees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avoid</a:t>
            </a:r>
            <a:r>
              <a:rPr lang="nl-NL">
                <a:latin typeface="ShellMedium"/>
              </a:rPr>
              <a:t> pensions </a:t>
            </a:r>
            <a:r>
              <a:rPr lang="nl-NL" err="1">
                <a:latin typeface="ShellMedium"/>
              </a:rPr>
              <a:t>being</a:t>
            </a:r>
            <a:r>
              <a:rPr lang="nl-NL">
                <a:latin typeface="ShellMedium"/>
              </a:rPr>
              <a:t> cut (at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moment 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sponsor </a:t>
            </a:r>
            <a:r>
              <a:rPr lang="nl-NL" err="1">
                <a:latin typeface="ShellMedium"/>
              </a:rPr>
              <a:t>guarantee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prevents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this</a:t>
            </a:r>
            <a:r>
              <a:rPr lang="nl-NL">
                <a:latin typeface="ShellMedium"/>
              </a:rPr>
              <a:t>) </a:t>
            </a:r>
            <a:r>
              <a:rPr lang="nl-NL" err="1">
                <a:latin typeface="ShellMedium"/>
              </a:rPr>
              <a:t>by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creating</a:t>
            </a:r>
            <a:r>
              <a:rPr lang="nl-NL">
                <a:latin typeface="ShellMedium"/>
              </a:rPr>
              <a:t> a special risk reserve </a:t>
            </a:r>
            <a:r>
              <a:rPr lang="nl-NL" err="1">
                <a:latin typeface="ShellMedium"/>
              </a:rPr>
              <a:t>which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limits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chance on pension cuts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on </a:t>
            </a:r>
            <a:r>
              <a:rPr lang="nl-NL" err="1">
                <a:latin typeface="ShellMedium"/>
              </a:rPr>
              <a:t>average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less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% </a:t>
            </a:r>
            <a:r>
              <a:rPr lang="nl-NL" err="1">
                <a:latin typeface="ShellMedium"/>
              </a:rPr>
              <a:t>during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first 15 </a:t>
            </a:r>
            <a:r>
              <a:rPr lang="nl-NL" err="1">
                <a:latin typeface="ShellMedium"/>
              </a:rPr>
              <a:t>years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after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transition</a:t>
            </a:r>
            <a:r>
              <a:rPr lang="nl-NL">
                <a:latin typeface="ShellMedium"/>
              </a:rPr>
              <a:t>. We </a:t>
            </a:r>
            <a:r>
              <a:rPr lang="nl-NL" err="1">
                <a:latin typeface="ShellMedium"/>
              </a:rPr>
              <a:t>also</a:t>
            </a:r>
            <a:r>
              <a:rPr lang="nl-NL">
                <a:latin typeface="ShellMedium"/>
              </a:rPr>
              <a:t> want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pension fund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offer </a:t>
            </a:r>
            <a:r>
              <a:rPr lang="nl-NL" err="1">
                <a:latin typeface="ShellMedium"/>
              </a:rPr>
              <a:t>pensioners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option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chose a </a:t>
            </a:r>
            <a:r>
              <a:rPr lang="nl-NL" err="1">
                <a:latin typeface="ShellMedium"/>
              </a:rPr>
              <a:t>defensive</a:t>
            </a:r>
            <a:r>
              <a:rPr lang="nl-NL">
                <a:latin typeface="ShellMedium"/>
              </a:rPr>
              <a:t> investment profile or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chose a </a:t>
            </a:r>
            <a:r>
              <a:rPr lang="nl-NL" err="1">
                <a:latin typeface="ShellMedium"/>
              </a:rPr>
              <a:t>fixed</a:t>
            </a:r>
            <a:r>
              <a:rPr lang="nl-NL">
                <a:latin typeface="ShellMedium"/>
              </a:rPr>
              <a:t> pension (</a:t>
            </a:r>
            <a:r>
              <a:rPr lang="nl-NL" err="1">
                <a:latin typeface="ShellMedium"/>
              </a:rPr>
              <a:t>with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external</a:t>
            </a:r>
            <a:r>
              <a:rPr lang="nl-NL">
                <a:latin typeface="ShellMedium"/>
              </a:rPr>
              <a:t> party).</a:t>
            </a:r>
          </a:p>
          <a:p>
            <a:pPr>
              <a:defRPr/>
            </a:pPr>
            <a:r>
              <a:rPr lang="nl-NL">
                <a:latin typeface="ShellMedium"/>
              </a:rPr>
              <a:t>-Value transfer is more </a:t>
            </a:r>
            <a:r>
              <a:rPr lang="nl-NL" err="1">
                <a:latin typeface="ShellMedium"/>
              </a:rPr>
              <a:t>sustainable</a:t>
            </a:r>
            <a:r>
              <a:rPr lang="nl-NL">
                <a:latin typeface="ShellMedium"/>
              </a:rPr>
              <a:t>. </a:t>
            </a:r>
            <a:r>
              <a:rPr lang="nl-NL" err="1">
                <a:latin typeface="ShellMedium"/>
              </a:rPr>
              <a:t>There</a:t>
            </a:r>
            <a:r>
              <a:rPr lang="nl-NL">
                <a:latin typeface="ShellMedium"/>
              </a:rPr>
              <a:t> is a  </a:t>
            </a:r>
            <a:r>
              <a:rPr lang="nl-NL" err="1">
                <a:latin typeface="ShellMedium"/>
              </a:rPr>
              <a:t>limited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number</a:t>
            </a:r>
            <a:r>
              <a:rPr lang="nl-NL">
                <a:latin typeface="ShellMedium"/>
              </a:rPr>
              <a:t> of companies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do </a:t>
            </a:r>
            <a:r>
              <a:rPr lang="nl-NL" err="1">
                <a:latin typeface="ShellMedium"/>
              </a:rPr>
              <a:t>not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apply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value</a:t>
            </a:r>
            <a:r>
              <a:rPr lang="nl-NL">
                <a:latin typeface="ShellMedium"/>
              </a:rPr>
              <a:t> transfer but chose a hard close (</a:t>
            </a:r>
            <a:r>
              <a:rPr lang="nl-NL" err="1">
                <a:latin typeface="ShellMedium"/>
              </a:rPr>
              <a:t>leaving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accrued</a:t>
            </a:r>
            <a:r>
              <a:rPr lang="nl-NL">
                <a:latin typeface="ShellMedium"/>
              </a:rPr>
              <a:t> pensions in </a:t>
            </a:r>
            <a:r>
              <a:rPr lang="nl-NL" err="1">
                <a:latin typeface="ShellMedium"/>
              </a:rPr>
              <a:t>current</a:t>
            </a:r>
            <a:r>
              <a:rPr lang="nl-NL">
                <a:latin typeface="ShellMedium"/>
              </a:rPr>
              <a:t> system).  The question is </a:t>
            </a:r>
            <a:r>
              <a:rPr lang="nl-NL" err="1">
                <a:latin typeface="ShellMedium"/>
              </a:rPr>
              <a:t>how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sustainable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this</a:t>
            </a:r>
            <a:r>
              <a:rPr lang="nl-NL">
                <a:latin typeface="ShellMedium"/>
              </a:rPr>
              <a:t> is. </a:t>
            </a:r>
            <a:r>
              <a:rPr lang="nl-NL" err="1">
                <a:latin typeface="ShellMedium"/>
              </a:rPr>
              <a:t>Government</a:t>
            </a:r>
            <a:r>
              <a:rPr lang="nl-NL">
                <a:latin typeface="ShellMedium"/>
              </a:rPr>
              <a:t> has proven in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past </a:t>
            </a:r>
            <a:r>
              <a:rPr lang="nl-NL" err="1">
                <a:latin typeface="ShellMedium"/>
              </a:rPr>
              <a:t>not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very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reliable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with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such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exceptions</a:t>
            </a:r>
            <a:r>
              <a:rPr lang="nl-NL">
                <a:latin typeface="ShellMedium"/>
              </a:rPr>
              <a:t>. </a:t>
            </a:r>
            <a:r>
              <a:rPr lang="nl-NL" err="1">
                <a:latin typeface="ShellMedium"/>
              </a:rPr>
              <a:t>Also</a:t>
            </a:r>
            <a:r>
              <a:rPr lang="nl-NL">
                <a:latin typeface="ShellMedium"/>
              </a:rPr>
              <a:t> risk of </a:t>
            </a:r>
            <a:r>
              <a:rPr lang="nl-NL" err="1">
                <a:latin typeface="ShellMedium"/>
              </a:rPr>
              <a:t>finding</a:t>
            </a:r>
            <a:r>
              <a:rPr lang="nl-NL">
                <a:latin typeface="ShellMedium"/>
              </a:rPr>
              <a:t>  companies </a:t>
            </a:r>
            <a:r>
              <a:rPr lang="nl-NL" err="1">
                <a:latin typeface="ShellMedium"/>
              </a:rPr>
              <a:t>that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will</a:t>
            </a:r>
            <a:r>
              <a:rPr lang="nl-NL">
                <a:latin typeface="ShellMedium"/>
              </a:rPr>
              <a:t> continue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administer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closed</a:t>
            </a:r>
            <a:r>
              <a:rPr lang="nl-NL">
                <a:latin typeface="ShellMedium"/>
              </a:rPr>
              <a:t> funds. </a:t>
            </a:r>
            <a:endParaRPr lang="nl-NL"/>
          </a:p>
          <a:p>
            <a:pPr marL="0" marR="0" lvl="0" indent="0" algn="l" defTabSz="121917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sz="1800">
              <a:effectLst/>
              <a:latin typeface="Segoe UI"/>
              <a:cs typeface="Segoe UI"/>
            </a:endParaRPr>
          </a:p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0120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Dit</a:t>
            </a:r>
            <a:r>
              <a:rPr lang="en-US"/>
              <a:t> is ter </a:t>
            </a:r>
            <a:r>
              <a:rPr lang="en-US" err="1"/>
              <a:t>illustratie</a:t>
            </a:r>
            <a:r>
              <a:rPr lang="en-US"/>
              <a:t> </a:t>
            </a:r>
            <a:r>
              <a:rPr lang="en-US" err="1"/>
              <a:t>waarom</a:t>
            </a:r>
            <a:r>
              <a:rPr lang="en-US"/>
              <a:t> </a:t>
            </a:r>
            <a:r>
              <a:rPr lang="en-US" err="1"/>
              <a:t>gekozen</a:t>
            </a:r>
            <a:r>
              <a:rPr lang="en-US"/>
              <a:t> is </a:t>
            </a:r>
            <a:r>
              <a:rPr lang="en-US" err="1"/>
              <a:t>voor</a:t>
            </a:r>
            <a:r>
              <a:rPr lang="en-US"/>
              <a:t> </a:t>
            </a:r>
            <a:r>
              <a:rPr lang="en-US" err="1"/>
              <a:t>invaren</a:t>
            </a:r>
            <a:r>
              <a:rPr lang="en-US"/>
              <a:t> op basis de </a:t>
            </a:r>
            <a:r>
              <a:rPr lang="en-US" err="1"/>
              <a:t>daadwerkelijk</a:t>
            </a:r>
            <a:r>
              <a:rPr lang="en-US"/>
              <a:t> </a:t>
            </a:r>
            <a:r>
              <a:rPr lang="en-US" err="1"/>
              <a:t>doorrekeningen</a:t>
            </a:r>
            <a:r>
              <a:rPr lang="en-US"/>
              <a:t>.</a:t>
            </a:r>
          </a:p>
          <a:p>
            <a:r>
              <a:rPr lang="en-US" err="1"/>
              <a:t>Geen</a:t>
            </a:r>
            <a:r>
              <a:rPr lang="en-US"/>
              <a:t> </a:t>
            </a:r>
            <a:r>
              <a:rPr lang="en-US" err="1"/>
              <a:t>indivuele</a:t>
            </a:r>
            <a:r>
              <a:rPr lang="en-US"/>
              <a:t> </a:t>
            </a:r>
            <a:r>
              <a:rPr lang="en-US" err="1"/>
              <a:t>keuze</a:t>
            </a:r>
            <a:endParaRPr lang="en-US"/>
          </a:p>
          <a:p>
            <a:r>
              <a:rPr lang="en-US" err="1"/>
              <a:t>Hier</a:t>
            </a:r>
            <a:r>
              <a:rPr lang="en-US"/>
              <a:t> </a:t>
            </a:r>
            <a:r>
              <a:rPr lang="en-US" err="1"/>
              <a:t>kunnen</a:t>
            </a:r>
            <a:r>
              <a:rPr lang="en-US"/>
              <a:t> </a:t>
            </a:r>
            <a:r>
              <a:rPr lang="en-US" err="1"/>
              <a:t>geen</a:t>
            </a:r>
            <a:r>
              <a:rPr lang="en-US"/>
              <a:t> </a:t>
            </a:r>
            <a:r>
              <a:rPr lang="en-US" err="1"/>
              <a:t>rechten</a:t>
            </a:r>
            <a:r>
              <a:rPr lang="en-US"/>
              <a:t> aan </a:t>
            </a:r>
            <a:r>
              <a:rPr lang="en-US" err="1"/>
              <a:t>worden</a:t>
            </a:r>
            <a:r>
              <a:rPr lang="en-US"/>
              <a:t> </a:t>
            </a:r>
            <a:r>
              <a:rPr lang="en-US" err="1"/>
              <a:t>ontleend</a:t>
            </a: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7395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ShellMedium"/>
              </a:rPr>
              <a:t>Staaf </a:t>
            </a:r>
            <a:r>
              <a:rPr lang="en-US" err="1">
                <a:latin typeface="ShellMedium"/>
              </a:rPr>
              <a:t>diagrammen</a:t>
            </a:r>
            <a:r>
              <a:rPr lang="en-US">
                <a:latin typeface="ShellMedium"/>
              </a:rPr>
              <a:t> show average pension outcomes after pension date in euro’s of today (so you can compare with your current salary level). OO </a:t>
            </a:r>
            <a:r>
              <a:rPr lang="en-US" err="1">
                <a:latin typeface="ShellMedium"/>
              </a:rPr>
              <a:t>extrem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slecht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weer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en</a:t>
            </a:r>
            <a:r>
              <a:rPr lang="en-US">
                <a:latin typeface="ShellMedium"/>
              </a:rPr>
              <a:t> extreme </a:t>
            </a:r>
            <a:r>
              <a:rPr lang="en-US" err="1">
                <a:latin typeface="ShellMedium"/>
              </a:rPr>
              <a:t>goed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weer</a:t>
            </a:r>
            <a:r>
              <a:rPr lang="en-US">
                <a:latin typeface="ShellMedium"/>
              </a:rPr>
              <a:t>… </a:t>
            </a:r>
            <a:r>
              <a:rPr lang="en-US" err="1">
                <a:latin typeface="ShellMedium"/>
              </a:rPr>
              <a:t>moeten</a:t>
            </a:r>
            <a:r>
              <a:rPr lang="en-US">
                <a:latin typeface="ShellMedium"/>
              </a:rPr>
              <a:t> we </a:t>
            </a:r>
            <a:r>
              <a:rPr lang="en-US" err="1">
                <a:latin typeface="ShellMedium"/>
              </a:rPr>
              <a:t>wettelijk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straks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ook</a:t>
            </a:r>
            <a:r>
              <a:rPr lang="en-US">
                <a:latin typeface="ShellMedium"/>
              </a:rPr>
              <a:t> laten </a:t>
            </a:r>
            <a:r>
              <a:rPr lang="en-US" err="1">
                <a:latin typeface="ShellMedium"/>
              </a:rPr>
              <a:t>zien</a:t>
            </a:r>
            <a:r>
              <a:rPr lang="en-US">
                <a:latin typeface="ShellMedium"/>
              </a:rPr>
              <a:t>.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16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37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ShellMedium"/>
              </a:rPr>
              <a:t>Lijnen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geven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pensioen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weer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dat</a:t>
            </a:r>
            <a:r>
              <a:rPr lang="en-US">
                <a:latin typeface="ShellMedium"/>
              </a:rPr>
              <a:t> je </a:t>
            </a:r>
            <a:r>
              <a:rPr lang="en-US" err="1">
                <a:latin typeface="ShellMedium"/>
              </a:rPr>
              <a:t>realistisch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gezien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kunt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verwachten</a:t>
            </a:r>
            <a:r>
              <a:rPr lang="en-US">
                <a:latin typeface="ShellMedium"/>
              </a:rPr>
              <a:t>  met </a:t>
            </a:r>
            <a:r>
              <a:rPr lang="en-US" err="1">
                <a:latin typeface="ShellMedium"/>
              </a:rPr>
              <a:t>slechter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en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beter</a:t>
            </a:r>
            <a:r>
              <a:rPr lang="en-US">
                <a:latin typeface="ShellMedium"/>
              </a:rPr>
              <a:t> </a:t>
            </a:r>
            <a:r>
              <a:rPr lang="en-US" err="1">
                <a:latin typeface="ShellMedium"/>
              </a:rPr>
              <a:t>weer</a:t>
            </a:r>
            <a:r>
              <a:rPr lang="en-US">
                <a:latin typeface="ShellMedium"/>
              </a:rPr>
              <a:t> laten </a:t>
            </a:r>
            <a:r>
              <a:rPr lang="en-US" err="1">
                <a:latin typeface="ShellMedium"/>
              </a:rPr>
              <a:t>zien</a:t>
            </a:r>
            <a:r>
              <a:rPr lang="en-US">
                <a:latin typeface="ShellMedium"/>
              </a:rPr>
              <a:t> development of you pension after pension date expressed in money of the future</a:t>
            </a:r>
          </a:p>
          <a:p>
            <a:endParaRPr lang="en-US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17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93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B9C825-F38E-45BB-92C1-043DE61C918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370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NL" err="1">
                <a:latin typeface="ShellMedium"/>
              </a:rPr>
              <a:t>Belangrijk</a:t>
            </a:r>
            <a:r>
              <a:rPr lang="en-NL">
                <a:latin typeface="ShellMedium"/>
              </a:rPr>
              <a:t> – is </a:t>
            </a:r>
            <a:r>
              <a:rPr lang="en-NL" err="1">
                <a:latin typeface="ShellMedium"/>
              </a:rPr>
              <a:t>goed</a:t>
            </a:r>
            <a:r>
              <a:rPr lang="en-NL">
                <a:latin typeface="ShellMedium"/>
              </a:rPr>
              <a:t> </a:t>
            </a:r>
            <a:r>
              <a:rPr lang="en-NL" err="1">
                <a:latin typeface="ShellMedium"/>
              </a:rPr>
              <a:t>geregeld</a:t>
            </a:r>
            <a:r>
              <a:rPr lang="en-NL">
                <a:latin typeface="ShellMedium"/>
              </a:rPr>
              <a:t>: </a:t>
            </a:r>
            <a:r>
              <a:rPr lang="en-NL" err="1">
                <a:latin typeface="ShellMedium"/>
              </a:rPr>
              <a:t>minimaal</a:t>
            </a:r>
            <a:r>
              <a:rPr lang="en-NL">
                <a:latin typeface="ShellMedium"/>
              </a:rPr>
              <a:t> </a:t>
            </a:r>
            <a:r>
              <a:rPr lang="en-NL" err="1">
                <a:latin typeface="ShellMedium"/>
              </a:rPr>
              <a:t>hetzelfde</a:t>
            </a:r>
            <a:r>
              <a:rPr lang="en-NL">
                <a:latin typeface="ShellMedium"/>
              </a:rPr>
              <a:t> of </a:t>
            </a:r>
            <a:r>
              <a:rPr lang="en-NL" err="1">
                <a:latin typeface="ShellMedium"/>
              </a:rPr>
              <a:t>beter</a:t>
            </a:r>
            <a:r>
              <a:rPr lang="en-NL">
                <a:latin typeface="ShellMedium"/>
              </a:rPr>
              <a:t> (</a:t>
            </a:r>
            <a:r>
              <a:rPr lang="en-NL" err="1">
                <a:latin typeface="ShellMedium"/>
              </a:rPr>
              <a:t>vooral</a:t>
            </a:r>
            <a:r>
              <a:rPr lang="en-NL">
                <a:latin typeface="ShellMedium"/>
              </a:rPr>
              <a:t> AO is beter)</a:t>
            </a: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21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677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hellMedium" panose="00000600000000000000" pitchFamily="50" charset="0"/>
              </a:rPr>
              <a:t>In voice-over </a:t>
            </a:r>
            <a:r>
              <a:rPr lang="en-GB" err="1">
                <a:latin typeface="ShellMedium" panose="00000600000000000000" pitchFamily="50" charset="0"/>
              </a:rPr>
              <a:t>opnemen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kostenneutraliteit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premie</a:t>
            </a:r>
            <a:r>
              <a:rPr lang="en-GB">
                <a:latin typeface="ShellMedium" panose="00000600000000000000" pitchFamily="50" charset="0"/>
              </a:rPr>
              <a:t> en extra </a:t>
            </a:r>
            <a:r>
              <a:rPr lang="en-GB" err="1">
                <a:latin typeface="ShellMedium" panose="00000600000000000000" pitchFamily="50" charset="0"/>
              </a:rPr>
              <a:t>compensatie</a:t>
            </a:r>
            <a:r>
              <a:rPr lang="en-GB">
                <a:latin typeface="ShellMedium" panose="00000600000000000000" pitchFamily="50" charset="0"/>
              </a:rPr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22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50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FBA0BB-723C-4E7C-9FEC-9B1E16A4BD7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Futura Medium" pitchFamily="2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Futura Medium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94300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23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305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24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35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/>
              <a:t>Samenvatting</a:t>
            </a:r>
            <a:r>
              <a:rPr lang="en-US"/>
              <a:t> </a:t>
            </a:r>
            <a:r>
              <a:rPr lang="en-US" err="1"/>
              <a:t>belangrijkste</a:t>
            </a:r>
            <a:r>
              <a:rPr lang="en-US"/>
              <a:t> </a:t>
            </a:r>
            <a:r>
              <a:rPr lang="en-US" err="1"/>
              <a:t>kenmerken</a:t>
            </a:r>
            <a:r>
              <a:rPr lang="en-US"/>
              <a:t> van </a:t>
            </a:r>
            <a:r>
              <a:rPr lang="en-US" err="1"/>
              <a:t>gezamenlijk</a:t>
            </a:r>
            <a:r>
              <a:rPr lang="en-US"/>
              <a:t> </a:t>
            </a:r>
            <a:r>
              <a:rPr lang="en-US" err="1"/>
              <a:t>visie</a:t>
            </a:r>
            <a:r>
              <a:rPr lang="en-US"/>
              <a:t> van Shell Nederland </a:t>
            </a:r>
            <a:r>
              <a:rPr lang="en-US" err="1"/>
              <a:t>en</a:t>
            </a:r>
            <a:r>
              <a:rPr lang="en-US"/>
              <a:t> de COR die relevant </a:t>
            </a:r>
            <a:r>
              <a:rPr lang="en-US" err="1"/>
              <a:t>zijn</a:t>
            </a:r>
            <a:r>
              <a:rPr lang="en-US"/>
              <a:t> </a:t>
            </a:r>
            <a:r>
              <a:rPr lang="en-US" err="1"/>
              <a:t>voor</a:t>
            </a:r>
            <a:r>
              <a:rPr lang="en-US"/>
              <a:t> de </a:t>
            </a:r>
            <a:r>
              <a:rPr lang="en-US" err="1"/>
              <a:t>aanpassingen</a:t>
            </a:r>
            <a:r>
              <a:rPr lang="en-US"/>
              <a:t> van de Shell </a:t>
            </a:r>
            <a:r>
              <a:rPr lang="en-US" err="1"/>
              <a:t>pensioenregelingen</a:t>
            </a:r>
            <a:r>
              <a:rPr lang="en-US"/>
              <a:t>  </a:t>
            </a:r>
            <a:r>
              <a:rPr lang="en-US" err="1"/>
              <a:t>als</a:t>
            </a:r>
            <a:r>
              <a:rPr lang="en-US"/>
              <a:t> </a:t>
            </a:r>
            <a:r>
              <a:rPr lang="en-US" err="1"/>
              <a:t>gevolg</a:t>
            </a:r>
            <a:r>
              <a:rPr lang="en-US"/>
              <a:t> van de Wet </a:t>
            </a:r>
            <a:r>
              <a:rPr lang="en-US" err="1"/>
              <a:t>toekomst</a:t>
            </a:r>
            <a:r>
              <a:rPr lang="en-US"/>
              <a:t> </a:t>
            </a:r>
            <a:r>
              <a:rPr lang="en-US" err="1"/>
              <a:t>pensioenen</a:t>
            </a:r>
            <a:r>
              <a:rPr lang="en-US"/>
              <a:t> (WTP).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Is </a:t>
            </a:r>
            <a:r>
              <a:rPr lang="en-US" err="1"/>
              <a:t>resultaat</a:t>
            </a:r>
            <a:r>
              <a:rPr lang="en-US"/>
              <a:t> van </a:t>
            </a:r>
            <a:r>
              <a:rPr lang="nl-NL" sz="1600">
                <a:highlight>
                  <a:srgbClr val="FFFFFF"/>
                </a:highlight>
              </a:rPr>
              <a:t>periode van diepgaande kennisopbouw, kwalitatieve en kwantitatieve analyse en uitvoerig overleg ten aanzien van alle aspecten van de transitie, mede ondersteund door verschillende externe adviseurs. </a:t>
            </a:r>
            <a:endParaRPr lang="en-US"/>
          </a:p>
          <a:p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9C825-F38E-45BB-92C1-043DE61C9183}" type="slidenum">
              <a:rPr lang="en-GB" smtClean="0">
                <a:latin typeface="ShellMedium" panose="00000600000000000000" pitchFamily="50" charset="0"/>
              </a:rPr>
              <a:pPr/>
              <a:t>4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251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err="1">
                <a:latin typeface="ShellMedium"/>
              </a:rPr>
              <a:t>Gezamenlijk</a:t>
            </a:r>
            <a:r>
              <a:rPr lang="en-GB">
                <a:latin typeface="ShellMedium"/>
              </a:rPr>
              <a:t> met COR. De principes van COR </a:t>
            </a:r>
            <a:r>
              <a:rPr lang="en-GB" err="1">
                <a:latin typeface="ShellMedium"/>
              </a:rPr>
              <a:t>benoemen</a:t>
            </a:r>
            <a:r>
              <a:rPr lang="en-GB">
                <a:latin typeface="ShellMedium"/>
              </a:rPr>
              <a:t>. (</a:t>
            </a:r>
            <a:r>
              <a:rPr lang="en-GB" err="1">
                <a:latin typeface="ShellMedium"/>
              </a:rPr>
              <a:t>goed</a:t>
            </a:r>
            <a:r>
              <a:rPr lang="en-GB">
                <a:latin typeface="ShellMedium"/>
              </a:rPr>
              <a:t> </a:t>
            </a:r>
            <a:r>
              <a:rPr lang="en-GB" err="1">
                <a:latin typeface="ShellMedium"/>
              </a:rPr>
              <a:t>koopkrachtig</a:t>
            </a:r>
            <a:r>
              <a:rPr lang="en-GB">
                <a:latin typeface="ShellMedium"/>
              </a:rPr>
              <a:t> </a:t>
            </a:r>
            <a:r>
              <a:rPr lang="en-GB" err="1">
                <a:latin typeface="ShellMedium"/>
              </a:rPr>
              <a:t>pensioen</a:t>
            </a:r>
            <a:r>
              <a:rPr lang="en-GB">
                <a:latin typeface="ShellMedium"/>
              </a:rPr>
              <a:t>, </a:t>
            </a:r>
            <a:r>
              <a:rPr lang="en-GB" err="1">
                <a:latin typeface="ShellMedium"/>
              </a:rPr>
              <a:t>gelijkheid</a:t>
            </a:r>
            <a:r>
              <a:rPr lang="en-GB">
                <a:latin typeface="ShellMedium"/>
              </a:rPr>
              <a:t>, </a:t>
            </a:r>
            <a:r>
              <a:rPr lang="en-GB" err="1">
                <a:latin typeface="ShellMedium"/>
              </a:rPr>
              <a:t>zorgvuldigheid</a:t>
            </a:r>
            <a:r>
              <a:rPr lang="en-GB">
                <a:latin typeface="ShellMedium"/>
              </a:rPr>
              <a:t>, </a:t>
            </a:r>
            <a:r>
              <a:rPr lang="en-GB" err="1">
                <a:latin typeface="ShellMedium"/>
              </a:rPr>
              <a:t>toekomstige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betrokkenheid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bij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werkgever</a:t>
            </a:r>
            <a:r>
              <a:rPr lang="en-GB">
                <a:latin typeface="ShellMedium"/>
              </a:rPr>
              <a:t>, </a:t>
            </a:r>
            <a:r>
              <a:rPr lang="en-GB" err="1">
                <a:latin typeface="ShellMedium"/>
              </a:rPr>
              <a:t>evenwichtigheid</a:t>
            </a:r>
            <a:r>
              <a:rPr lang="en-GB">
                <a:latin typeface="ShellMedium"/>
              </a:rPr>
              <a:t>)</a:t>
            </a:r>
            <a:br>
              <a:rPr lang="en-GB">
                <a:latin typeface="ShellMedium" panose="00000600000000000000" pitchFamily="50" charset="0"/>
              </a:rPr>
            </a:br>
            <a:r>
              <a:rPr lang="en-GB">
                <a:latin typeface="ShellMedium"/>
              </a:rPr>
              <a:t>Alle </a:t>
            </a:r>
            <a:r>
              <a:rPr lang="en-GB" err="1">
                <a:latin typeface="ShellMedium"/>
              </a:rPr>
              <a:t>deelnemersgroepen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zijn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bekeken</a:t>
            </a:r>
            <a:r>
              <a:rPr lang="en-GB">
                <a:latin typeface="ShellMedium"/>
              </a:rPr>
              <a:t>; </a:t>
            </a:r>
            <a:r>
              <a:rPr lang="en-GB" err="1">
                <a:latin typeface="ShellMedium"/>
              </a:rPr>
              <a:t>ook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gepensioneerden</a:t>
            </a:r>
            <a:r>
              <a:rPr lang="en-GB">
                <a:latin typeface="ShellMedium"/>
              </a:rPr>
              <a:t>. Nadat Shell NL </a:t>
            </a:r>
            <a:r>
              <a:rPr lang="en-GB" err="1">
                <a:latin typeface="ShellMedium"/>
              </a:rPr>
              <a:t>en</a:t>
            </a:r>
            <a:r>
              <a:rPr lang="en-GB">
                <a:latin typeface="ShellMedium"/>
              </a:rPr>
              <a:t> COR </a:t>
            </a:r>
            <a:r>
              <a:rPr lang="en-GB" err="1">
                <a:latin typeface="ShellMedium"/>
              </a:rPr>
              <a:t>plannen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hebben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opgesteld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hebben</a:t>
            </a:r>
            <a:r>
              <a:rPr lang="en-GB">
                <a:latin typeface="ShellMedium"/>
              </a:rPr>
              <a:t> we input van Voeks (</a:t>
            </a:r>
            <a:r>
              <a:rPr lang="en-GB" err="1">
                <a:latin typeface="ShellMedium"/>
              </a:rPr>
              <a:t>gepensioneerden</a:t>
            </a:r>
            <a:r>
              <a:rPr lang="en-GB">
                <a:latin typeface="ShellMedium"/>
              </a:rPr>
              <a:t>) </a:t>
            </a:r>
            <a:r>
              <a:rPr lang="en-GB" err="1">
                <a:latin typeface="ShellMedium"/>
              </a:rPr>
              <a:t>gekregen</a:t>
            </a:r>
            <a:r>
              <a:rPr lang="en-GB">
                <a:latin typeface="ShellMedium"/>
              </a:rPr>
              <a:t>. Het </a:t>
            </a:r>
            <a:r>
              <a:rPr lang="en-GB" err="1">
                <a:latin typeface="ShellMedium"/>
              </a:rPr>
              <a:t>zgn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hoorrecht</a:t>
            </a:r>
            <a:r>
              <a:rPr lang="en-GB">
                <a:latin typeface="ShellMedium"/>
              </a:rPr>
              <a:t>. Dat is </a:t>
            </a:r>
            <a:r>
              <a:rPr lang="en-GB" err="1">
                <a:latin typeface="ShellMedium"/>
              </a:rPr>
              <a:t>afgerond</a:t>
            </a:r>
            <a:r>
              <a:rPr lang="en-GB">
                <a:latin typeface="ShellMedium"/>
              </a:rPr>
              <a:t>. Nu is </a:t>
            </a:r>
            <a:r>
              <a:rPr lang="en-GB" err="1">
                <a:latin typeface="ShellMedium"/>
              </a:rPr>
              <a:t>een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formele</a:t>
            </a:r>
            <a:r>
              <a:rPr lang="en-GB">
                <a:latin typeface="ShellMedium"/>
              </a:rPr>
              <a:t> stap de </a:t>
            </a:r>
            <a:r>
              <a:rPr lang="en-GB" err="1">
                <a:latin typeface="ShellMedium"/>
              </a:rPr>
              <a:t>afronding</a:t>
            </a:r>
            <a:r>
              <a:rPr lang="en-GB">
                <a:latin typeface="ShellMedium"/>
              </a:rPr>
              <a:t> van </a:t>
            </a:r>
            <a:r>
              <a:rPr lang="en-GB" err="1">
                <a:latin typeface="ShellMedium"/>
              </a:rPr>
              <a:t>instemmingsverzoek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en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daarna</a:t>
            </a:r>
            <a:r>
              <a:rPr lang="en-GB">
                <a:latin typeface="ShellMedium"/>
              </a:rPr>
              <a:t> </a:t>
            </a:r>
            <a:r>
              <a:rPr lang="en-GB" err="1">
                <a:latin typeface="ShellMedium"/>
              </a:rPr>
              <a:t>gaat</a:t>
            </a:r>
            <a:r>
              <a:rPr lang="en-GB">
                <a:latin typeface="ShellMedium"/>
              </a:rPr>
              <a:t> het plan </a:t>
            </a:r>
            <a:r>
              <a:rPr lang="en-GB" err="1">
                <a:latin typeface="ShellMedium"/>
              </a:rPr>
              <a:t>naar</a:t>
            </a:r>
            <a:r>
              <a:rPr lang="en-GB">
                <a:latin typeface="ShellMedium"/>
              </a:rPr>
              <a:t> het </a:t>
            </a:r>
            <a:r>
              <a:rPr lang="en-GB" err="1">
                <a:latin typeface="ShellMedium"/>
              </a:rPr>
              <a:t>Bestuur</a:t>
            </a:r>
            <a:r>
              <a:rPr lang="en-GB">
                <a:latin typeface="ShellMedium"/>
              </a:rPr>
              <a:t> van </a:t>
            </a:r>
            <a:r>
              <a:rPr lang="en-GB" err="1">
                <a:latin typeface="ShellMedium"/>
              </a:rPr>
              <a:t>Pensioenfonds</a:t>
            </a:r>
            <a:r>
              <a:rPr lang="en-GB">
                <a:latin typeface="ShellMedium"/>
              </a:rPr>
              <a:t>.</a:t>
            </a:r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7431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r>
              <a:rPr lang="en-NL" err="1">
                <a:latin typeface="ShellMedium"/>
              </a:rPr>
              <a:t>Belangrijk</a:t>
            </a:r>
            <a:r>
              <a:rPr lang="en-NL">
                <a:latin typeface="ShellMedium"/>
              </a:rPr>
              <a:t> – is </a:t>
            </a:r>
            <a:r>
              <a:rPr lang="en-NL" err="1">
                <a:latin typeface="ShellMedium"/>
              </a:rPr>
              <a:t>goed</a:t>
            </a:r>
            <a:r>
              <a:rPr lang="en-NL">
                <a:latin typeface="ShellMedium"/>
              </a:rPr>
              <a:t> </a:t>
            </a:r>
            <a:r>
              <a:rPr lang="en-NL" err="1">
                <a:latin typeface="ShellMedium"/>
              </a:rPr>
              <a:t>geregeld</a:t>
            </a:r>
            <a:r>
              <a:rPr lang="en-NL">
                <a:latin typeface="ShellMedium"/>
              </a:rPr>
              <a:t>: </a:t>
            </a:r>
            <a:r>
              <a:rPr lang="en-NL" err="1">
                <a:latin typeface="ShellMedium"/>
              </a:rPr>
              <a:t>minimaal</a:t>
            </a:r>
            <a:r>
              <a:rPr lang="en-NL">
                <a:latin typeface="ShellMedium"/>
              </a:rPr>
              <a:t> </a:t>
            </a:r>
            <a:r>
              <a:rPr lang="en-NL" err="1">
                <a:latin typeface="ShellMedium"/>
              </a:rPr>
              <a:t>hetzelfde</a:t>
            </a:r>
            <a:r>
              <a:rPr lang="en-NL">
                <a:latin typeface="ShellMedium"/>
              </a:rPr>
              <a:t> of </a:t>
            </a:r>
            <a:r>
              <a:rPr lang="en-NL" err="1">
                <a:latin typeface="ShellMedium"/>
              </a:rPr>
              <a:t>beter</a:t>
            </a:r>
            <a:r>
              <a:rPr lang="en-NL">
                <a:latin typeface="ShellMedium"/>
              </a:rPr>
              <a:t> (</a:t>
            </a:r>
            <a:r>
              <a:rPr lang="en-NL" err="1">
                <a:latin typeface="ShellMedium"/>
              </a:rPr>
              <a:t>vooral</a:t>
            </a:r>
            <a:r>
              <a:rPr lang="en-NL">
                <a:latin typeface="ShellMedium"/>
              </a:rPr>
              <a:t> AO is beter)</a:t>
            </a:r>
            <a:endParaRPr lang="en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6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5622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hellMedium"/>
              </a:rPr>
              <a:t>Current pension schemes. To gross schemes: SSPF for </a:t>
            </a:r>
            <a:r>
              <a:rPr lang="en-US" dirty="0" err="1">
                <a:latin typeface="ShellMedium"/>
              </a:rPr>
              <a:t>emplyees</a:t>
            </a:r>
            <a:r>
              <a:rPr lang="en-US" dirty="0">
                <a:latin typeface="ShellMedium"/>
              </a:rPr>
              <a:t> that joined before 1 July 2013: defined </a:t>
            </a:r>
            <a:r>
              <a:rPr lang="en-US" dirty="0" err="1">
                <a:latin typeface="ShellMedium"/>
              </a:rPr>
              <a:t>contrinution</a:t>
            </a:r>
            <a:r>
              <a:rPr lang="en-US" dirty="0">
                <a:latin typeface="ShellMedium"/>
              </a:rPr>
              <a:t> scheme and SNPS for employees that joined as form 1 July 2013, both up to a certain salary level (around EUR 120.000). And a net scheme for employees whose salary is above the fiscal limit in the gross schemes (also a dc scheme and executed by SNPS).</a:t>
            </a:r>
          </a:p>
          <a:p>
            <a:endParaRPr lang="en-GB" dirty="0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7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176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  <a:p>
            <a:r>
              <a:rPr lang="nl-NL" err="1">
                <a:latin typeface="ShellMedium"/>
              </a:rPr>
              <a:t>Continuous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involvement</a:t>
            </a:r>
            <a:r>
              <a:rPr lang="nl-NL">
                <a:latin typeface="ShellMedium"/>
              </a:rPr>
              <a:t> of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COR: </a:t>
            </a:r>
            <a:r>
              <a:rPr lang="nl-NL" err="1">
                <a:latin typeface="ShellMedium"/>
              </a:rPr>
              <a:t>also</a:t>
            </a:r>
            <a:r>
              <a:rPr lang="nl-NL">
                <a:latin typeface="ShellMedium"/>
              </a:rPr>
              <a:t> a </a:t>
            </a:r>
            <a:r>
              <a:rPr lang="nl-NL" err="1">
                <a:latin typeface="ShellMedium"/>
              </a:rPr>
              <a:t>very</a:t>
            </a:r>
            <a:r>
              <a:rPr lang="nl-NL">
                <a:latin typeface="ShellMedium"/>
              </a:rPr>
              <a:t> important issue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</a:t>
            </a:r>
            <a:r>
              <a:rPr lang="nl-NL">
                <a:latin typeface="ShellMedium"/>
              </a:rPr>
              <a:t> COR; 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make </a:t>
            </a:r>
            <a:r>
              <a:rPr lang="nl-NL" err="1">
                <a:latin typeface="ShellMedium"/>
              </a:rPr>
              <a:t>sure</a:t>
            </a:r>
            <a:r>
              <a:rPr lang="nl-NL">
                <a:latin typeface="ShellMedium"/>
              </a:rPr>
              <a:t> we look at market </a:t>
            </a:r>
            <a:r>
              <a:rPr lang="nl-NL" err="1">
                <a:latin typeface="ShellMedium"/>
              </a:rPr>
              <a:t>developments</a:t>
            </a:r>
            <a:r>
              <a:rPr lang="nl-NL">
                <a:latin typeface="ShellMedium"/>
              </a:rPr>
              <a:t>. We </a:t>
            </a:r>
            <a:r>
              <a:rPr lang="nl-NL" err="1">
                <a:latin typeface="ShellMedium"/>
              </a:rPr>
              <a:t>also</a:t>
            </a:r>
            <a:r>
              <a:rPr lang="nl-NL">
                <a:latin typeface="ShellMedium"/>
              </a:rPr>
              <a:t> want </a:t>
            </a:r>
            <a:r>
              <a:rPr lang="nl-NL" err="1">
                <a:latin typeface="ShellMedium"/>
              </a:rPr>
              <a:t>to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remain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attractive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employer</a:t>
            </a:r>
            <a:r>
              <a:rPr lang="nl-NL">
                <a:latin typeface="ShellMedium"/>
              </a:rPr>
              <a:t>.</a:t>
            </a:r>
          </a:p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99493-6412-4470-9830-D005B358D66E}" type="slidenum">
              <a:rPr lang="en-GB" smtClean="0">
                <a:latin typeface="ShellMedium" panose="00000600000000000000" pitchFamily="50" charset="0"/>
              </a:rPr>
              <a:pPr/>
              <a:t>8</a:t>
            </a:fld>
            <a:endParaRPr lang="en-GB">
              <a:latin typeface="ShellMedium" panose="000006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15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hellMedium" panose="00000600000000000000" pitchFamily="50" charset="0"/>
              </a:rPr>
              <a:t>In voice-over </a:t>
            </a:r>
            <a:r>
              <a:rPr lang="en-GB" err="1">
                <a:latin typeface="ShellMedium" panose="00000600000000000000" pitchFamily="50" charset="0"/>
              </a:rPr>
              <a:t>opnemen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kostenneutraliteit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premie</a:t>
            </a:r>
            <a:r>
              <a:rPr lang="en-GB">
                <a:latin typeface="ShellMedium" panose="00000600000000000000" pitchFamily="50" charset="0"/>
              </a:rPr>
              <a:t> en extra </a:t>
            </a:r>
            <a:r>
              <a:rPr lang="en-GB" err="1">
                <a:latin typeface="ShellMedium" panose="00000600000000000000" pitchFamily="50" charset="0"/>
              </a:rPr>
              <a:t>compensatie</a:t>
            </a:r>
            <a:r>
              <a:rPr lang="en-GB">
                <a:latin typeface="ShellMedium" panose="00000600000000000000" pitchFamily="50" charset="0"/>
              </a:rPr>
              <a:t> </a:t>
            </a:r>
            <a:br>
              <a:rPr lang="en-GB">
                <a:latin typeface="ShellMedium" panose="00000600000000000000" pitchFamily="50" charset="0"/>
              </a:rPr>
            </a:br>
            <a:endParaRPr lang="en-GB">
              <a:latin typeface="ShellMedium" panose="00000600000000000000" pitchFamily="50" charset="0"/>
            </a:endParaRPr>
          </a:p>
          <a:p>
            <a:r>
              <a:rPr lang="nl-NL"/>
              <a:t>De deelnemers in de SNPS-regeling bouwen namelijk nu al op in een premieregeling. </a:t>
            </a:r>
          </a:p>
          <a:p>
            <a:endParaRPr lang="nl-NL"/>
          </a:p>
          <a:p>
            <a:r>
              <a:rPr lang="nl-NL" err="1">
                <a:latin typeface="ShellMedium"/>
              </a:rPr>
              <a:t>transition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SNPS; </a:t>
            </a:r>
            <a:r>
              <a:rPr lang="nl-NL" err="1">
                <a:latin typeface="ShellMedium"/>
              </a:rPr>
              <a:t>yellow</a:t>
            </a:r>
            <a:r>
              <a:rPr lang="nl-NL">
                <a:latin typeface="ShellMedium"/>
              </a:rPr>
              <a:t> line </a:t>
            </a:r>
            <a:r>
              <a:rPr lang="nl-NL" err="1">
                <a:latin typeface="ShellMedium"/>
              </a:rPr>
              <a:t>indicates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current</a:t>
            </a:r>
            <a:r>
              <a:rPr lang="nl-NL">
                <a:latin typeface="ShellMedium"/>
              </a:rPr>
              <a:t> premium </a:t>
            </a:r>
            <a:r>
              <a:rPr lang="nl-NL" err="1">
                <a:latin typeface="ShellMedium"/>
              </a:rPr>
              <a:t>contribution</a:t>
            </a:r>
            <a:r>
              <a:rPr lang="nl-NL">
                <a:latin typeface="ShellMedium"/>
              </a:rPr>
              <a:t>, </a:t>
            </a:r>
            <a:r>
              <a:rPr lang="nl-NL" err="1">
                <a:latin typeface="ShellMedium"/>
              </a:rPr>
              <a:t>which</a:t>
            </a:r>
            <a:r>
              <a:rPr lang="nl-NL">
                <a:latin typeface="ShellMedium"/>
              </a:rPr>
              <a:t> is </a:t>
            </a:r>
            <a:r>
              <a:rPr lang="nl-NL" err="1">
                <a:latin typeface="ShellMedium"/>
              </a:rPr>
              <a:t>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age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dependent</a:t>
            </a:r>
            <a:r>
              <a:rPr lang="nl-NL">
                <a:latin typeface="ShellMedium"/>
              </a:rPr>
              <a:t> ladder. In </a:t>
            </a:r>
            <a:r>
              <a:rPr lang="nl-NL" err="1">
                <a:latin typeface="ShellMedium"/>
              </a:rPr>
              <a:t>future</a:t>
            </a:r>
            <a:r>
              <a:rPr lang="nl-NL">
                <a:latin typeface="ShellMedium"/>
              </a:rPr>
              <a:t> flat premium (red line) </a:t>
            </a:r>
            <a:r>
              <a:rPr lang="nl-NL" err="1">
                <a:latin typeface="ShellMedium"/>
              </a:rPr>
              <a:t>applies</a:t>
            </a:r>
            <a:r>
              <a:rPr lang="nl-NL">
                <a:latin typeface="ShellMedium"/>
              </a:rPr>
              <a:t> ;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younger</a:t>
            </a:r>
            <a:r>
              <a:rPr lang="nl-NL">
                <a:latin typeface="ShellMedium"/>
              </a:rPr>
              <a:t> employees premium </a:t>
            </a:r>
            <a:r>
              <a:rPr lang="nl-NL" err="1">
                <a:latin typeface="ShellMedium"/>
              </a:rPr>
              <a:t>goes</a:t>
            </a:r>
            <a:r>
              <a:rPr lang="nl-NL">
                <a:latin typeface="ShellMedium"/>
              </a:rPr>
              <a:t> up </a:t>
            </a:r>
            <a:r>
              <a:rPr lang="nl-NL" err="1">
                <a:latin typeface="ShellMedium"/>
              </a:rPr>
              <a:t>and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for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elder</a:t>
            </a:r>
            <a:r>
              <a:rPr lang="nl-NL">
                <a:latin typeface="ShellMedium"/>
              </a:rPr>
              <a:t> employees premium </a:t>
            </a:r>
            <a:r>
              <a:rPr lang="nl-NL" err="1">
                <a:latin typeface="ShellMedium"/>
              </a:rPr>
              <a:t>goes</a:t>
            </a:r>
            <a:r>
              <a:rPr lang="nl-NL">
                <a:latin typeface="ShellMedium"/>
              </a:rPr>
              <a:t> down. Employees </a:t>
            </a:r>
            <a:r>
              <a:rPr lang="nl-NL" err="1">
                <a:latin typeface="ShellMedium"/>
              </a:rPr>
              <a:t>who</a:t>
            </a:r>
            <a:r>
              <a:rPr lang="nl-NL">
                <a:latin typeface="ShellMedium"/>
              </a:rPr>
              <a:t> suffer a </a:t>
            </a:r>
            <a:r>
              <a:rPr lang="nl-NL" err="1">
                <a:latin typeface="ShellMedium"/>
              </a:rPr>
              <a:t>loss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will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compensated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through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their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salary</a:t>
            </a:r>
            <a:r>
              <a:rPr lang="nl-NL">
                <a:latin typeface="ShellMedium"/>
              </a:rPr>
              <a:t> (</a:t>
            </a:r>
            <a:r>
              <a:rPr lang="nl-NL" err="1">
                <a:latin typeface="ShellMedium"/>
              </a:rPr>
              <a:t>which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compensation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can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be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reinvested</a:t>
            </a:r>
            <a:r>
              <a:rPr lang="nl-NL">
                <a:latin typeface="ShellMedium"/>
              </a:rPr>
              <a:t> </a:t>
            </a:r>
            <a:r>
              <a:rPr lang="nl-NL" err="1">
                <a:latin typeface="ShellMedium"/>
              </a:rPr>
              <a:t>by</a:t>
            </a:r>
            <a:r>
              <a:rPr lang="nl-NL">
                <a:latin typeface="ShellMedium"/>
              </a:rPr>
              <a:t> employee in pension </a:t>
            </a:r>
            <a:r>
              <a:rPr lang="nl-NL" err="1">
                <a:latin typeface="ShellMedium"/>
              </a:rPr>
              <a:t>scheme</a:t>
            </a:r>
            <a:r>
              <a:rPr lang="nl-NL">
                <a:latin typeface="ShellMedium"/>
              </a:rPr>
              <a:t>).</a:t>
            </a:r>
          </a:p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8057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>
                <a:latin typeface="ShellMedium" panose="00000600000000000000" pitchFamily="50" charset="0"/>
              </a:rPr>
              <a:t>In voice-over </a:t>
            </a:r>
            <a:r>
              <a:rPr lang="en-GB" err="1">
                <a:latin typeface="ShellMedium" panose="00000600000000000000" pitchFamily="50" charset="0"/>
              </a:rPr>
              <a:t>opnemen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kostenneutraliteit</a:t>
            </a:r>
            <a:r>
              <a:rPr lang="en-GB">
                <a:latin typeface="ShellMedium" panose="00000600000000000000" pitchFamily="50" charset="0"/>
              </a:rPr>
              <a:t> </a:t>
            </a:r>
            <a:r>
              <a:rPr lang="en-GB" err="1">
                <a:latin typeface="ShellMedium" panose="00000600000000000000" pitchFamily="50" charset="0"/>
              </a:rPr>
              <a:t>premie</a:t>
            </a:r>
            <a:r>
              <a:rPr lang="en-GB">
                <a:latin typeface="ShellMedium" panose="00000600000000000000" pitchFamily="50" charset="0"/>
              </a:rPr>
              <a:t> en extra </a:t>
            </a:r>
            <a:r>
              <a:rPr lang="en-GB" err="1">
                <a:latin typeface="ShellMedium" panose="00000600000000000000" pitchFamily="50" charset="0"/>
              </a:rPr>
              <a:t>compensatie</a:t>
            </a:r>
            <a:r>
              <a:rPr lang="en-GB">
                <a:latin typeface="ShellMedium" panose="00000600000000000000" pitchFamily="50" charset="0"/>
              </a:rPr>
              <a:t> </a:t>
            </a:r>
            <a:br>
              <a:rPr lang="en-GB">
                <a:latin typeface="ShellMedium" panose="00000600000000000000" pitchFamily="50" charset="0"/>
              </a:rPr>
            </a:br>
            <a:endParaRPr lang="en-GB">
              <a:latin typeface="ShellMedium" panose="00000600000000000000" pitchFamily="50" charset="0"/>
            </a:endParaRPr>
          </a:p>
          <a:p>
            <a:r>
              <a:rPr lang="nl-NL"/>
              <a:t>De deelnemers in de SNPS-regeling bouwen namelijk nu al op in een premieregeling. </a:t>
            </a:r>
            <a:endParaRPr lang="en-GB">
              <a:latin typeface="ShellMedium" panose="00000600000000000000" pitchFamily="50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799493-6412-4470-9830-D005B358D66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 panose="00000600000000000000" pitchFamily="50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915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/>
          <p:cNvSpPr/>
          <p:nvPr userDrawn="1"/>
        </p:nvSpPr>
        <p:spPr bwMode="gray">
          <a:xfrm>
            <a:off x="0" y="4313786"/>
            <a:ext cx="12192000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1779490" y="951614"/>
            <a:ext cx="9899747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779490" y="3310197"/>
            <a:ext cx="9899747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2" name="Text Placeholder 3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1779490" y="4588235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33" name="Text Placeholder 31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1779490" y="4840064"/>
            <a:ext cx="7810528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insert Role in Organisation</a:t>
            </a:r>
          </a:p>
        </p:txBody>
      </p:sp>
      <p:sp>
        <p:nvSpPr>
          <p:cNvPr id="2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9" name="Rectangle 18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0" name="Picture 19" descr="PECT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8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8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3" name="TextBox 12" descr="CONFIDENTIAL_TAG_0xFFEE">
            <a:extLst>
              <a:ext uri="{FF2B5EF4-FFF2-40B4-BE49-F238E27FC236}">
                <a16:creationId xmlns:a16="http://schemas.microsoft.com/office/drawing/2014/main" id="{5B5C79B0-0258-49E5-8550-BC18E92B3172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198" userDrawn="1">
          <p15:clr>
            <a:srgbClr val="FBAE40"/>
          </p15:clr>
        </p15:guide>
        <p15:guide id="4" pos="7357" userDrawn="1">
          <p15:clr>
            <a:srgbClr val="FBAE40"/>
          </p15:clr>
        </p15:guide>
        <p15:guide id="5" pos="1121" userDrawn="1">
          <p15:clr>
            <a:srgbClr val="FBAE40"/>
          </p15:clr>
        </p15:guide>
        <p15:guide id="6" orient="horz" pos="4074" userDrawn="1">
          <p15:clr>
            <a:srgbClr val="FBAE40"/>
          </p15:clr>
        </p15:guide>
        <p15:guide id="7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ontent Placeholder 51"/>
          <p:cNvSpPr>
            <a:spLocks noGrp="1"/>
          </p:cNvSpPr>
          <p:nvPr>
            <p:ph sz="quarter" idx="29" hasCustomPrompt="1"/>
          </p:nvPr>
        </p:nvSpPr>
        <p:spPr>
          <a:xfrm>
            <a:off x="509312" y="6201069"/>
            <a:ext cx="5543051" cy="158455"/>
          </a:xfrm>
        </p:spPr>
        <p:txBody>
          <a:bodyPr wrap="square">
            <a:noAutofit/>
          </a:bodyPr>
          <a:lstStyle>
            <a:lvl1pPr>
              <a:defRPr sz="90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edit source</a:t>
            </a:r>
          </a:p>
        </p:txBody>
      </p: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7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noProof="0" dirty="0" smtClean="0"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39" name="Content Placeholder 51"/>
          <p:cNvSpPr>
            <a:spLocks noGrp="1"/>
          </p:cNvSpPr>
          <p:nvPr>
            <p:ph sz="quarter" idx="45" hasCustomPrompt="1"/>
          </p:nvPr>
        </p:nvSpPr>
        <p:spPr>
          <a:xfrm>
            <a:off x="508000" y="4199574"/>
            <a:ext cx="5468938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Click to edit Unit of measure</a:t>
            </a:r>
          </a:p>
        </p:txBody>
      </p:sp>
      <p:sp>
        <p:nvSpPr>
          <p:cNvPr id="40" name="Content Placeholder 51"/>
          <p:cNvSpPr>
            <a:spLocks noGrp="1"/>
          </p:cNvSpPr>
          <p:nvPr>
            <p:ph sz="quarter" idx="46" hasCustomPrompt="1"/>
          </p:nvPr>
        </p:nvSpPr>
        <p:spPr>
          <a:xfrm>
            <a:off x="508000" y="3864611"/>
            <a:ext cx="5468938" cy="26815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ShellBold" panose="00000800000000000000" pitchFamily="50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cxnSp>
        <p:nvCxnSpPr>
          <p:cNvPr id="41" name="Straight Connector 40"/>
          <p:cNvCxnSpPr/>
          <p:nvPr userDrawn="1"/>
        </p:nvCxnSpPr>
        <p:spPr>
          <a:xfrm>
            <a:off x="508000" y="4141370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hart Placeholder 16"/>
          <p:cNvSpPr>
            <a:spLocks noGrp="1"/>
          </p:cNvSpPr>
          <p:nvPr>
            <p:ph type="chart" sz="quarter" idx="47"/>
          </p:nvPr>
        </p:nvSpPr>
        <p:spPr>
          <a:xfrm>
            <a:off x="508000" y="4456229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cxnSp>
        <p:nvCxnSpPr>
          <p:cNvPr id="43" name="Straight Connector 42"/>
          <p:cNvCxnSpPr/>
          <p:nvPr userDrawn="1"/>
        </p:nvCxnSpPr>
        <p:spPr>
          <a:xfrm flipV="1">
            <a:off x="508000" y="5966640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Content Placeholder 51"/>
          <p:cNvSpPr>
            <a:spLocks noGrp="1"/>
          </p:cNvSpPr>
          <p:nvPr>
            <p:ph sz="quarter" idx="54" hasCustomPrompt="1"/>
          </p:nvPr>
        </p:nvSpPr>
        <p:spPr>
          <a:xfrm>
            <a:off x="508000" y="1863726"/>
            <a:ext cx="5468938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Click to edit Unit of measure</a:t>
            </a:r>
          </a:p>
        </p:txBody>
      </p:sp>
      <p:sp>
        <p:nvSpPr>
          <p:cNvPr id="100" name="Content Placeholder 51"/>
          <p:cNvSpPr>
            <a:spLocks noGrp="1"/>
          </p:cNvSpPr>
          <p:nvPr>
            <p:ph sz="quarter" idx="55" hasCustomPrompt="1"/>
          </p:nvPr>
        </p:nvSpPr>
        <p:spPr>
          <a:xfrm>
            <a:off x="508000" y="1528763"/>
            <a:ext cx="5468938" cy="26815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ShellBold" panose="00000800000000000000" pitchFamily="50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cxnSp>
        <p:nvCxnSpPr>
          <p:cNvPr id="101" name="Straight Connector 100"/>
          <p:cNvCxnSpPr/>
          <p:nvPr userDrawn="1"/>
        </p:nvCxnSpPr>
        <p:spPr>
          <a:xfrm>
            <a:off x="508000" y="1805522"/>
            <a:ext cx="5468938" cy="941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Chart Placeholder 16"/>
          <p:cNvSpPr>
            <a:spLocks noGrp="1"/>
          </p:cNvSpPr>
          <p:nvPr>
            <p:ph type="chart" sz="quarter" idx="56"/>
          </p:nvPr>
        </p:nvSpPr>
        <p:spPr>
          <a:xfrm>
            <a:off x="508000" y="2120382"/>
            <a:ext cx="5468938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cxnSp>
        <p:nvCxnSpPr>
          <p:cNvPr id="103" name="Straight Connector 102"/>
          <p:cNvCxnSpPr/>
          <p:nvPr userDrawn="1"/>
        </p:nvCxnSpPr>
        <p:spPr>
          <a:xfrm flipV="1">
            <a:off x="508000" y="3732357"/>
            <a:ext cx="5468938" cy="1880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Content Placeholder 51"/>
          <p:cNvSpPr>
            <a:spLocks noGrp="1"/>
          </p:cNvSpPr>
          <p:nvPr>
            <p:ph sz="quarter" idx="57" hasCustomPrompt="1"/>
          </p:nvPr>
        </p:nvSpPr>
        <p:spPr>
          <a:xfrm>
            <a:off x="6215063" y="4199574"/>
            <a:ext cx="54641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Click to edit Unit of measure</a:t>
            </a:r>
          </a:p>
        </p:txBody>
      </p:sp>
      <p:sp>
        <p:nvSpPr>
          <p:cNvPr id="105" name="Content Placeholder 51"/>
          <p:cNvSpPr>
            <a:spLocks noGrp="1"/>
          </p:cNvSpPr>
          <p:nvPr>
            <p:ph sz="quarter" idx="58" hasCustomPrompt="1"/>
          </p:nvPr>
        </p:nvSpPr>
        <p:spPr>
          <a:xfrm>
            <a:off x="6215063" y="3864611"/>
            <a:ext cx="5464175" cy="26815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ShellBold" panose="00000800000000000000" pitchFamily="50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cxnSp>
        <p:nvCxnSpPr>
          <p:cNvPr id="106" name="Straight Connector 105"/>
          <p:cNvCxnSpPr/>
          <p:nvPr userDrawn="1"/>
        </p:nvCxnSpPr>
        <p:spPr>
          <a:xfrm>
            <a:off x="6215063" y="4141387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Chart Placeholder 16"/>
          <p:cNvSpPr>
            <a:spLocks noGrp="1"/>
          </p:cNvSpPr>
          <p:nvPr>
            <p:ph type="chart" sz="quarter" idx="59"/>
          </p:nvPr>
        </p:nvSpPr>
        <p:spPr>
          <a:xfrm>
            <a:off x="6215063" y="4456229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cxnSp>
        <p:nvCxnSpPr>
          <p:cNvPr id="108" name="Straight Connector 107"/>
          <p:cNvCxnSpPr/>
          <p:nvPr userDrawn="1"/>
        </p:nvCxnSpPr>
        <p:spPr>
          <a:xfrm flipV="1">
            <a:off x="6215063" y="5966657"/>
            <a:ext cx="5464175" cy="1829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Content Placeholder 51"/>
          <p:cNvSpPr>
            <a:spLocks noGrp="1"/>
          </p:cNvSpPr>
          <p:nvPr>
            <p:ph sz="quarter" idx="60" hasCustomPrompt="1"/>
          </p:nvPr>
        </p:nvSpPr>
        <p:spPr>
          <a:xfrm>
            <a:off x="6215063" y="1863726"/>
            <a:ext cx="5464175" cy="234616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Click to edit Unit of measure</a:t>
            </a:r>
          </a:p>
        </p:txBody>
      </p:sp>
      <p:sp>
        <p:nvSpPr>
          <p:cNvPr id="110" name="Content Placeholder 51"/>
          <p:cNvSpPr>
            <a:spLocks noGrp="1"/>
          </p:cNvSpPr>
          <p:nvPr>
            <p:ph sz="quarter" idx="61" hasCustomPrompt="1"/>
          </p:nvPr>
        </p:nvSpPr>
        <p:spPr>
          <a:xfrm>
            <a:off x="6215063" y="1528763"/>
            <a:ext cx="5464175" cy="268150"/>
          </a:xfrm>
        </p:spPr>
        <p:txBody>
          <a:bodyPr vert="horz" wrap="square" lIns="0" tIns="0" rIns="0" bIns="0" rtlCol="0">
            <a:spAutoFit/>
          </a:bodyPr>
          <a:lstStyle>
            <a:lvl1pPr>
              <a:defRPr lang="nl-NL" sz="1600" kern="1200" cap="none" baseline="0" dirty="0">
                <a:solidFill>
                  <a:schemeClr val="tx1"/>
                </a:solidFill>
                <a:latin typeface="ShellBold" panose="00000800000000000000" pitchFamily="50" charset="0"/>
                <a:ea typeface="+mn-ea"/>
                <a:cs typeface="+mn-cs"/>
              </a:defRPr>
            </a:lvl1pPr>
          </a:lstStyle>
          <a:p>
            <a:pPr marL="0" lvl="0" indent="0" algn="l" defTabSz="1219170" rtl="0" eaLnBrk="1" latinLnBrk="0" hangingPunct="1">
              <a:lnSpc>
                <a:spcPct val="119000"/>
              </a:lnSpc>
              <a:spcBef>
                <a:spcPts val="0"/>
              </a:spcBef>
              <a:spcAft>
                <a:spcPts val="0"/>
              </a:spcAft>
              <a:buClr>
                <a:srgbClr val="F7D117"/>
              </a:buClr>
              <a:buSzPct val="120000"/>
              <a:buFont typeface="Wingdings" pitchFamily="2" charset="2"/>
              <a:buNone/>
            </a:pPr>
            <a:r>
              <a:rPr lang="en-GB"/>
              <a:t>Chart title appears here</a:t>
            </a:r>
          </a:p>
        </p:txBody>
      </p:sp>
      <p:cxnSp>
        <p:nvCxnSpPr>
          <p:cNvPr id="111" name="Straight Connector 110"/>
          <p:cNvCxnSpPr/>
          <p:nvPr userDrawn="1"/>
        </p:nvCxnSpPr>
        <p:spPr>
          <a:xfrm>
            <a:off x="6215063" y="1805539"/>
            <a:ext cx="5464175" cy="914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Chart Placeholder 16"/>
          <p:cNvSpPr>
            <a:spLocks noGrp="1"/>
          </p:cNvSpPr>
          <p:nvPr>
            <p:ph type="chart" sz="quarter" idx="62"/>
          </p:nvPr>
        </p:nvSpPr>
        <p:spPr>
          <a:xfrm>
            <a:off x="6215063" y="2120382"/>
            <a:ext cx="5464175" cy="1623641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/>
              <a:t>Click icon to add chart</a:t>
            </a:r>
          </a:p>
        </p:txBody>
      </p:sp>
      <p:cxnSp>
        <p:nvCxnSpPr>
          <p:cNvPr id="113" name="Straight Connector 112"/>
          <p:cNvCxnSpPr/>
          <p:nvPr userDrawn="1"/>
        </p:nvCxnSpPr>
        <p:spPr>
          <a:xfrm>
            <a:off x="6089108" y="3730543"/>
            <a:ext cx="5265195" cy="2448"/>
          </a:xfrm>
          <a:prstGeom prst="line">
            <a:avLst/>
          </a:prstGeom>
          <a:ln w="158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3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27" name="TextBox 26" descr="CONFIDENTIAL_TAG_0xFFEE">
            <a:extLst>
              <a:ext uri="{FF2B5EF4-FFF2-40B4-BE49-F238E27FC236}">
                <a16:creationId xmlns:a16="http://schemas.microsoft.com/office/drawing/2014/main" id="{34A5703F-7738-4627-AB47-7D6D23BB917E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 userDrawn="1"/>
        </p:nvSpPr>
        <p:spPr bwMode="gray">
          <a:xfrm>
            <a:off x="1" y="4313784"/>
            <a:ext cx="12192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7" name="Rectangle 26" descr="&lt;Shell Yellow Bar&gt;" title="&lt;Shell Yellow Bar&gt;"/>
          <p:cNvSpPr/>
          <p:nvPr userDrawn="1"/>
        </p:nvSpPr>
        <p:spPr bwMode="gray">
          <a:xfrm>
            <a:off x="761993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763200" y="2636980"/>
            <a:ext cx="6397451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3200" y="1696947"/>
            <a:ext cx="639745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7402833" y="1924112"/>
            <a:ext cx="4274842" cy="2930523"/>
          </a:xfrm>
          <a:prstGeom prst="rect">
            <a:avLst/>
          </a:prstGeom>
        </p:spPr>
        <p:txBody>
          <a:bodyPr lIns="0" tIns="0" rIns="0" bIns="0"/>
          <a:lstStyle>
            <a:lvl1pPr marL="0" algn="r" defTabSz="1219170" rtl="0" eaLnBrk="1" latinLnBrk="0" hangingPunct="1">
              <a:lnSpc>
                <a:spcPct val="100000"/>
              </a:lnSpc>
              <a:buClr>
                <a:srgbClr val="DD1D21"/>
              </a:buClr>
              <a:buSzPct val="85000"/>
              <a:buNone/>
              <a:tabLst>
                <a:tab pos="1081088" algn="l"/>
              </a:tabLst>
              <a:defRPr lang="en-GB" sz="20000" kern="10000" spc="-1000" baseline="0" dirty="0">
                <a:ln w="3175">
                  <a:noFill/>
                </a:ln>
                <a:solidFill>
                  <a:schemeClr val="accent1"/>
                </a:solidFill>
                <a:latin typeface="ShellBold" panose="00000800000000000000" pitchFamily="50" charset="0"/>
                <a:ea typeface="ShellMedium" panose="00000600000000000000" pitchFamily="50" charset="0"/>
                <a:cs typeface="ShellBold" panose="00000800000000000000" pitchFamily="50" charset="0"/>
              </a:defRPr>
            </a:lvl1pPr>
          </a:lstStyle>
          <a:p>
            <a:pPr lvl="0"/>
            <a:r>
              <a:rPr lang="en-GB"/>
              <a:t>0.0</a:t>
            </a:r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5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1" name="TextBox 10" descr="CONFIDENTIAL_TAG_0xFFEE">
            <a:extLst>
              <a:ext uri="{FF2B5EF4-FFF2-40B4-BE49-F238E27FC236}">
                <a16:creationId xmlns:a16="http://schemas.microsoft.com/office/drawing/2014/main" id="{F46A85BF-6A4C-468D-98AD-4BF447B6FD9E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RESTRICTED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761993" y="3556002"/>
            <a:ext cx="6858000" cy="2540001"/>
            <a:chOff x="761993" y="3556002"/>
            <a:chExt cx="6858000" cy="2540001"/>
          </a:xfrm>
        </p:grpSpPr>
        <p:sp>
          <p:nvSpPr>
            <p:cNvPr id="16" name="Rectangle 15"/>
            <p:cNvSpPr/>
            <p:nvPr userDrawn="1"/>
          </p:nvSpPr>
          <p:spPr bwMode="gray">
            <a:xfrm>
              <a:off x="761993" y="3556002"/>
              <a:ext cx="6858000" cy="2540001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 descr="&lt;Shell Yellow Bar&gt;" title="&lt;Shell Yellow Bar&gt;"/>
            <p:cNvSpPr/>
            <p:nvPr userDrawn="1"/>
          </p:nvSpPr>
          <p:spPr bwMode="gray">
            <a:xfrm>
              <a:off x="1145875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2" name="Rectangle 31"/>
          <p:cNvSpPr/>
          <p:nvPr userDrawn="1"/>
        </p:nvSpPr>
        <p:spPr bwMode="white">
          <a:xfrm>
            <a:off x="501606" y="488935"/>
            <a:ext cx="1311092" cy="11880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45875" y="4028766"/>
            <a:ext cx="6177756" cy="865472"/>
          </a:xfrm>
          <a:noFill/>
        </p:spPr>
        <p:txBody>
          <a:bodyPr lIns="0" tIns="0" rIns="0"/>
          <a:lstStyle>
            <a:lvl1pPr>
              <a:defRPr sz="240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5875" y="5092242"/>
            <a:ext cx="6177756" cy="77067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lang="en-GB" sz="14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2" name="TextBox 11" descr="CONFIDENTIAL_TAG_0xFFEE">
            <a:extLst>
              <a:ext uri="{FF2B5EF4-FFF2-40B4-BE49-F238E27FC236}">
                <a16:creationId xmlns:a16="http://schemas.microsoft.com/office/drawing/2014/main" id="{9980C37E-DBF7-4AC4-B2B6-FFA9EE11726E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29170709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lang="en-US" sz="2400" b="0" kern="1200" cap="none" baseline="0" noProof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j-cs"/>
              </a:defRPr>
            </a:lvl1pPr>
          </a:lstStyle>
          <a:p>
            <a:pPr lvl="0" algn="l" defTabSz="1219170" rtl="0" eaLnBrk="1" latinLnBrk="0" hangingPunct="1">
              <a:lnSpc>
                <a:spcPct val="95000"/>
              </a:lnSpc>
              <a:spcBef>
                <a:spcPct val="0"/>
              </a:spcBef>
              <a:buNone/>
            </a:pPr>
            <a:r>
              <a:rPr lang="en-GB"/>
              <a:t>Click to edit Master title style</a:t>
            </a:r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6" name="TextBox 5" descr="CONFIDENTIAL_TAG_0xFFEE">
            <a:extLst>
              <a:ext uri="{FF2B5EF4-FFF2-40B4-BE49-F238E27FC236}">
                <a16:creationId xmlns:a16="http://schemas.microsoft.com/office/drawing/2014/main" id="{A4A0C9B7-AD48-4A19-BD81-341ABF336B01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382" cy="68580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8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4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6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3" name="Text Placeholder 2" descr="&lt;IGNORE&gt;" title="&lt;IGNORE&gt;"/>
          <p:cNvSpPr>
            <a:spLocks noGrp="1"/>
          </p:cNvSpPr>
          <p:nvPr>
            <p:ph type="body" sz="quarter" idx="13"/>
          </p:nvPr>
        </p:nvSpPr>
        <p:spPr>
          <a:xfrm>
            <a:off x="513179" y="1438480"/>
            <a:ext cx="11166561" cy="2861742"/>
          </a:xfrm>
        </p:spPr>
        <p:txBody>
          <a:bodyPr/>
          <a:lstStyle>
            <a:lvl1pPr>
              <a:lnSpc>
                <a:spcPct val="110000"/>
              </a:lnSpc>
              <a:defRPr lang="en-US" sz="3400" b="0" kern="1200" dirty="0" smtClean="0">
                <a:solidFill>
                  <a:schemeClr val="tx1"/>
                </a:solidFill>
                <a:latin typeface="ShellBold" panose="00000800000000000000" pitchFamily="50" charset="0"/>
                <a:ea typeface="+mn-ea"/>
                <a:cs typeface="+mn-cs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extBox 6" descr="CONFIDENTIAL_TAG_0xFFEE">
            <a:extLst>
              <a:ext uri="{FF2B5EF4-FFF2-40B4-BE49-F238E27FC236}">
                <a16:creationId xmlns:a16="http://schemas.microsoft.com/office/drawing/2014/main" id="{B01A00F2-AEA8-4334-8D5D-3E70C51C3567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31366235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 bwMode="gray">
          <a:xfrm>
            <a:off x="1" y="4313784"/>
            <a:ext cx="12192000" cy="25442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3" name="Rectangle 22" descr="&lt;Shell Yellow Bar&gt;" title="&lt;Shell Yellow Bar&gt;"/>
          <p:cNvSpPr/>
          <p:nvPr userDrawn="1"/>
        </p:nvSpPr>
        <p:spPr bwMode="gray">
          <a:xfrm>
            <a:off x="761993" y="1524000"/>
            <a:ext cx="1269984" cy="7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763200" y="2636980"/>
            <a:ext cx="5187472" cy="1362075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400" b="0"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763200" y="1696947"/>
            <a:ext cx="6375761" cy="82123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Aft>
                <a:spcPts val="0"/>
              </a:spcAft>
              <a:buNone/>
              <a:defRPr sz="2800" b="0"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27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2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grpSp>
        <p:nvGrpSpPr>
          <p:cNvPr id="31" name="Group 30"/>
          <p:cNvGrpSpPr/>
          <p:nvPr userDrawn="1"/>
        </p:nvGrpSpPr>
        <p:grpSpPr bwMode="gray">
          <a:xfrm>
            <a:off x="6450013" y="2557463"/>
            <a:ext cx="5197475" cy="1917700"/>
            <a:chOff x="6450013" y="2557463"/>
            <a:chExt cx="5197475" cy="1917700"/>
          </a:xfrm>
        </p:grpSpPr>
        <p:sp>
          <p:nvSpPr>
            <p:cNvPr id="32" name="Freeform 6"/>
            <p:cNvSpPr>
              <a:spLocks noEditPoints="1"/>
            </p:cNvSpPr>
            <p:nvPr userDrawn="1"/>
          </p:nvSpPr>
          <p:spPr bwMode="gray">
            <a:xfrm>
              <a:off x="6450013" y="2557463"/>
              <a:ext cx="2005013" cy="1917700"/>
            </a:xfrm>
            <a:custGeom>
              <a:avLst/>
              <a:gdLst>
                <a:gd name="T0" fmla="*/ 274 w 346"/>
                <a:gd name="T1" fmla="*/ 331 h 331"/>
                <a:gd name="T2" fmla="*/ 250 w 346"/>
                <a:gd name="T3" fmla="*/ 302 h 331"/>
                <a:gd name="T4" fmla="*/ 167 w 346"/>
                <a:gd name="T5" fmla="*/ 322 h 331"/>
                <a:gd name="T6" fmla="*/ 0 w 346"/>
                <a:gd name="T7" fmla="*/ 156 h 331"/>
                <a:gd name="T8" fmla="*/ 167 w 346"/>
                <a:gd name="T9" fmla="*/ 0 h 331"/>
                <a:gd name="T10" fmla="*/ 334 w 346"/>
                <a:gd name="T11" fmla="*/ 162 h 331"/>
                <a:gd name="T12" fmla="*/ 295 w 346"/>
                <a:gd name="T13" fmla="*/ 268 h 331"/>
                <a:gd name="T14" fmla="*/ 346 w 346"/>
                <a:gd name="T15" fmla="*/ 320 h 331"/>
                <a:gd name="T16" fmla="*/ 274 w 346"/>
                <a:gd name="T17" fmla="*/ 331 h 331"/>
                <a:gd name="T18" fmla="*/ 238 w 346"/>
                <a:gd name="T19" fmla="*/ 207 h 331"/>
                <a:gd name="T20" fmla="*/ 252 w 346"/>
                <a:gd name="T21" fmla="*/ 162 h 331"/>
                <a:gd name="T22" fmla="*/ 167 w 346"/>
                <a:gd name="T23" fmla="*/ 76 h 331"/>
                <a:gd name="T24" fmla="*/ 82 w 346"/>
                <a:gd name="T25" fmla="*/ 156 h 331"/>
                <a:gd name="T26" fmla="*/ 167 w 346"/>
                <a:gd name="T27" fmla="*/ 246 h 331"/>
                <a:gd name="T28" fmla="*/ 191 w 346"/>
                <a:gd name="T29" fmla="*/ 242 h 331"/>
                <a:gd name="T30" fmla="*/ 143 w 346"/>
                <a:gd name="T31" fmla="*/ 194 h 331"/>
                <a:gd name="T32" fmla="*/ 217 w 346"/>
                <a:gd name="T33" fmla="*/ 185 h 331"/>
                <a:gd name="T34" fmla="*/ 238 w 346"/>
                <a:gd name="T35" fmla="*/ 207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6" h="331">
                  <a:moveTo>
                    <a:pt x="274" y="331"/>
                  </a:moveTo>
                  <a:cubicBezTo>
                    <a:pt x="250" y="302"/>
                    <a:pt x="250" y="302"/>
                    <a:pt x="250" y="302"/>
                  </a:cubicBezTo>
                  <a:cubicBezTo>
                    <a:pt x="227" y="316"/>
                    <a:pt x="199" y="322"/>
                    <a:pt x="167" y="322"/>
                  </a:cubicBezTo>
                  <a:cubicBezTo>
                    <a:pt x="70" y="322"/>
                    <a:pt x="0" y="253"/>
                    <a:pt x="0" y="156"/>
                  </a:cubicBezTo>
                  <a:cubicBezTo>
                    <a:pt x="0" y="64"/>
                    <a:pt x="80" y="0"/>
                    <a:pt x="167" y="0"/>
                  </a:cubicBezTo>
                  <a:cubicBezTo>
                    <a:pt x="261" y="0"/>
                    <a:pt x="334" y="64"/>
                    <a:pt x="334" y="162"/>
                  </a:cubicBezTo>
                  <a:cubicBezTo>
                    <a:pt x="334" y="202"/>
                    <a:pt x="320" y="237"/>
                    <a:pt x="295" y="268"/>
                  </a:cubicBezTo>
                  <a:cubicBezTo>
                    <a:pt x="346" y="320"/>
                    <a:pt x="346" y="320"/>
                    <a:pt x="346" y="320"/>
                  </a:cubicBezTo>
                  <a:lnTo>
                    <a:pt x="274" y="331"/>
                  </a:lnTo>
                  <a:close/>
                  <a:moveTo>
                    <a:pt x="238" y="207"/>
                  </a:moveTo>
                  <a:cubicBezTo>
                    <a:pt x="247" y="194"/>
                    <a:pt x="252" y="178"/>
                    <a:pt x="252" y="162"/>
                  </a:cubicBezTo>
                  <a:cubicBezTo>
                    <a:pt x="252" y="117"/>
                    <a:pt x="215" y="76"/>
                    <a:pt x="167" y="76"/>
                  </a:cubicBezTo>
                  <a:cubicBezTo>
                    <a:pt x="121" y="76"/>
                    <a:pt x="82" y="114"/>
                    <a:pt x="82" y="156"/>
                  </a:cubicBezTo>
                  <a:cubicBezTo>
                    <a:pt x="82" y="208"/>
                    <a:pt x="121" y="246"/>
                    <a:pt x="167" y="246"/>
                  </a:cubicBezTo>
                  <a:cubicBezTo>
                    <a:pt x="175" y="246"/>
                    <a:pt x="183" y="245"/>
                    <a:pt x="191" y="242"/>
                  </a:cubicBezTo>
                  <a:cubicBezTo>
                    <a:pt x="143" y="194"/>
                    <a:pt x="143" y="194"/>
                    <a:pt x="143" y="194"/>
                  </a:cubicBezTo>
                  <a:cubicBezTo>
                    <a:pt x="217" y="185"/>
                    <a:pt x="217" y="185"/>
                    <a:pt x="217" y="185"/>
                  </a:cubicBezTo>
                  <a:lnTo>
                    <a:pt x="238" y="2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7"/>
            <p:cNvSpPr>
              <a:spLocks noEditPoints="1"/>
            </p:cNvSpPr>
            <p:nvPr userDrawn="1"/>
          </p:nvSpPr>
          <p:spPr bwMode="gray">
            <a:xfrm>
              <a:off x="8426451" y="2586038"/>
              <a:ext cx="1441450" cy="1814513"/>
            </a:xfrm>
            <a:custGeom>
              <a:avLst/>
              <a:gdLst>
                <a:gd name="T0" fmla="*/ 190 w 249"/>
                <a:gd name="T1" fmla="*/ 257 h 313"/>
                <a:gd name="T2" fmla="*/ 79 w 249"/>
                <a:gd name="T3" fmla="*/ 313 h 313"/>
                <a:gd name="T4" fmla="*/ 0 w 249"/>
                <a:gd name="T5" fmla="*/ 233 h 313"/>
                <a:gd name="T6" fmla="*/ 92 w 249"/>
                <a:gd name="T7" fmla="*/ 124 h 313"/>
                <a:gd name="T8" fmla="*/ 60 w 249"/>
                <a:gd name="T9" fmla="*/ 58 h 313"/>
                <a:gd name="T10" fmla="*/ 119 w 249"/>
                <a:gd name="T11" fmla="*/ 0 h 313"/>
                <a:gd name="T12" fmla="*/ 174 w 249"/>
                <a:gd name="T13" fmla="*/ 56 h 313"/>
                <a:gd name="T14" fmla="*/ 117 w 249"/>
                <a:gd name="T15" fmla="*/ 130 h 313"/>
                <a:gd name="T16" fmla="*/ 192 w 249"/>
                <a:gd name="T17" fmla="*/ 232 h 313"/>
                <a:gd name="T18" fmla="*/ 230 w 249"/>
                <a:gd name="T19" fmla="*/ 190 h 313"/>
                <a:gd name="T20" fmla="*/ 245 w 249"/>
                <a:gd name="T21" fmla="*/ 198 h 313"/>
                <a:gd name="T22" fmla="*/ 203 w 249"/>
                <a:gd name="T23" fmla="*/ 246 h 313"/>
                <a:gd name="T24" fmla="*/ 249 w 249"/>
                <a:gd name="T25" fmla="*/ 307 h 313"/>
                <a:gd name="T26" fmla="*/ 228 w 249"/>
                <a:gd name="T27" fmla="*/ 307 h 313"/>
                <a:gd name="T28" fmla="*/ 190 w 249"/>
                <a:gd name="T29" fmla="*/ 257 h 313"/>
                <a:gd name="T30" fmla="*/ 84 w 249"/>
                <a:gd name="T31" fmla="*/ 152 h 313"/>
                <a:gd name="T32" fmla="*/ 19 w 249"/>
                <a:gd name="T33" fmla="*/ 231 h 313"/>
                <a:gd name="T34" fmla="*/ 79 w 249"/>
                <a:gd name="T35" fmla="*/ 295 h 313"/>
                <a:gd name="T36" fmla="*/ 179 w 249"/>
                <a:gd name="T37" fmla="*/ 242 h 313"/>
                <a:gd name="T38" fmla="*/ 103 w 249"/>
                <a:gd name="T39" fmla="*/ 139 h 313"/>
                <a:gd name="T40" fmla="*/ 84 w 249"/>
                <a:gd name="T41" fmla="*/ 152 h 313"/>
                <a:gd name="T42" fmla="*/ 79 w 249"/>
                <a:gd name="T43" fmla="*/ 60 h 313"/>
                <a:gd name="T44" fmla="*/ 106 w 249"/>
                <a:gd name="T45" fmla="*/ 115 h 313"/>
                <a:gd name="T46" fmla="*/ 154 w 249"/>
                <a:gd name="T47" fmla="*/ 55 h 313"/>
                <a:gd name="T48" fmla="*/ 118 w 249"/>
                <a:gd name="T49" fmla="*/ 18 h 313"/>
                <a:gd name="T50" fmla="*/ 79 w 249"/>
                <a:gd name="T51" fmla="*/ 6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49" h="313">
                  <a:moveTo>
                    <a:pt x="190" y="257"/>
                  </a:moveTo>
                  <a:cubicBezTo>
                    <a:pt x="156" y="285"/>
                    <a:pt x="118" y="313"/>
                    <a:pt x="79" y="313"/>
                  </a:cubicBezTo>
                  <a:cubicBezTo>
                    <a:pt x="34" y="313"/>
                    <a:pt x="0" y="277"/>
                    <a:pt x="0" y="233"/>
                  </a:cubicBezTo>
                  <a:cubicBezTo>
                    <a:pt x="0" y="181"/>
                    <a:pt x="50" y="150"/>
                    <a:pt x="92" y="124"/>
                  </a:cubicBezTo>
                  <a:cubicBezTo>
                    <a:pt x="78" y="104"/>
                    <a:pt x="60" y="84"/>
                    <a:pt x="60" y="58"/>
                  </a:cubicBezTo>
                  <a:cubicBezTo>
                    <a:pt x="60" y="26"/>
                    <a:pt x="87" y="0"/>
                    <a:pt x="119" y="0"/>
                  </a:cubicBezTo>
                  <a:cubicBezTo>
                    <a:pt x="150" y="0"/>
                    <a:pt x="174" y="25"/>
                    <a:pt x="174" y="56"/>
                  </a:cubicBezTo>
                  <a:cubicBezTo>
                    <a:pt x="174" y="90"/>
                    <a:pt x="146" y="110"/>
                    <a:pt x="117" y="130"/>
                  </a:cubicBezTo>
                  <a:cubicBezTo>
                    <a:pt x="192" y="232"/>
                    <a:pt x="192" y="232"/>
                    <a:pt x="192" y="232"/>
                  </a:cubicBezTo>
                  <a:cubicBezTo>
                    <a:pt x="230" y="190"/>
                    <a:pt x="230" y="190"/>
                    <a:pt x="230" y="190"/>
                  </a:cubicBezTo>
                  <a:cubicBezTo>
                    <a:pt x="245" y="198"/>
                    <a:pt x="245" y="198"/>
                    <a:pt x="245" y="198"/>
                  </a:cubicBezTo>
                  <a:cubicBezTo>
                    <a:pt x="203" y="246"/>
                    <a:pt x="203" y="246"/>
                    <a:pt x="203" y="246"/>
                  </a:cubicBezTo>
                  <a:cubicBezTo>
                    <a:pt x="249" y="307"/>
                    <a:pt x="249" y="307"/>
                    <a:pt x="249" y="307"/>
                  </a:cubicBezTo>
                  <a:cubicBezTo>
                    <a:pt x="228" y="307"/>
                    <a:pt x="228" y="307"/>
                    <a:pt x="228" y="307"/>
                  </a:cubicBezTo>
                  <a:lnTo>
                    <a:pt x="190" y="257"/>
                  </a:lnTo>
                  <a:close/>
                  <a:moveTo>
                    <a:pt x="84" y="152"/>
                  </a:moveTo>
                  <a:cubicBezTo>
                    <a:pt x="55" y="170"/>
                    <a:pt x="19" y="193"/>
                    <a:pt x="19" y="231"/>
                  </a:cubicBezTo>
                  <a:cubicBezTo>
                    <a:pt x="19" y="265"/>
                    <a:pt x="44" y="295"/>
                    <a:pt x="79" y="295"/>
                  </a:cubicBezTo>
                  <a:cubicBezTo>
                    <a:pt x="114" y="295"/>
                    <a:pt x="151" y="265"/>
                    <a:pt x="179" y="242"/>
                  </a:cubicBezTo>
                  <a:cubicBezTo>
                    <a:pt x="103" y="139"/>
                    <a:pt x="103" y="139"/>
                    <a:pt x="103" y="139"/>
                  </a:cubicBezTo>
                  <a:lnTo>
                    <a:pt x="84" y="152"/>
                  </a:lnTo>
                  <a:close/>
                  <a:moveTo>
                    <a:pt x="79" y="60"/>
                  </a:moveTo>
                  <a:cubicBezTo>
                    <a:pt x="79" y="81"/>
                    <a:pt x="95" y="97"/>
                    <a:pt x="106" y="115"/>
                  </a:cubicBezTo>
                  <a:cubicBezTo>
                    <a:pt x="127" y="99"/>
                    <a:pt x="154" y="86"/>
                    <a:pt x="154" y="55"/>
                  </a:cubicBezTo>
                  <a:cubicBezTo>
                    <a:pt x="154" y="35"/>
                    <a:pt x="138" y="18"/>
                    <a:pt x="118" y="18"/>
                  </a:cubicBezTo>
                  <a:cubicBezTo>
                    <a:pt x="96" y="18"/>
                    <a:pt x="79" y="39"/>
                    <a:pt x="79" y="6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8"/>
            <p:cNvSpPr>
              <a:spLocks noEditPoints="1"/>
            </p:cNvSpPr>
            <p:nvPr userDrawn="1"/>
          </p:nvSpPr>
          <p:spPr bwMode="gray">
            <a:xfrm>
              <a:off x="9821863" y="2614613"/>
              <a:ext cx="1825625" cy="1751013"/>
            </a:xfrm>
            <a:custGeom>
              <a:avLst/>
              <a:gdLst>
                <a:gd name="T0" fmla="*/ 380 w 1150"/>
                <a:gd name="T1" fmla="*/ 913 h 1103"/>
                <a:gd name="T2" fmla="*/ 303 w 1150"/>
                <a:gd name="T3" fmla="*/ 1103 h 1103"/>
                <a:gd name="T4" fmla="*/ 0 w 1150"/>
                <a:gd name="T5" fmla="*/ 1103 h 1103"/>
                <a:gd name="T6" fmla="*/ 424 w 1150"/>
                <a:gd name="T7" fmla="*/ 0 h 1103"/>
                <a:gd name="T8" fmla="*/ 734 w 1150"/>
                <a:gd name="T9" fmla="*/ 0 h 1103"/>
                <a:gd name="T10" fmla="*/ 1150 w 1150"/>
                <a:gd name="T11" fmla="*/ 1103 h 1103"/>
                <a:gd name="T12" fmla="*/ 843 w 1150"/>
                <a:gd name="T13" fmla="*/ 1103 h 1103"/>
                <a:gd name="T14" fmla="*/ 774 w 1150"/>
                <a:gd name="T15" fmla="*/ 913 h 1103"/>
                <a:gd name="T16" fmla="*/ 380 w 1150"/>
                <a:gd name="T17" fmla="*/ 913 h 1103"/>
                <a:gd name="T18" fmla="*/ 581 w 1150"/>
                <a:gd name="T19" fmla="*/ 344 h 1103"/>
                <a:gd name="T20" fmla="*/ 577 w 1150"/>
                <a:gd name="T21" fmla="*/ 344 h 1103"/>
                <a:gd name="T22" fmla="*/ 456 w 1150"/>
                <a:gd name="T23" fmla="*/ 694 h 1103"/>
                <a:gd name="T24" fmla="*/ 697 w 1150"/>
                <a:gd name="T25" fmla="*/ 694 h 1103"/>
                <a:gd name="T26" fmla="*/ 581 w 1150"/>
                <a:gd name="T27" fmla="*/ 344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0" h="1103">
                  <a:moveTo>
                    <a:pt x="380" y="913"/>
                  </a:moveTo>
                  <a:lnTo>
                    <a:pt x="303" y="1103"/>
                  </a:lnTo>
                  <a:lnTo>
                    <a:pt x="0" y="1103"/>
                  </a:lnTo>
                  <a:lnTo>
                    <a:pt x="424" y="0"/>
                  </a:lnTo>
                  <a:lnTo>
                    <a:pt x="734" y="0"/>
                  </a:lnTo>
                  <a:lnTo>
                    <a:pt x="1150" y="1103"/>
                  </a:lnTo>
                  <a:lnTo>
                    <a:pt x="843" y="1103"/>
                  </a:lnTo>
                  <a:lnTo>
                    <a:pt x="774" y="913"/>
                  </a:lnTo>
                  <a:lnTo>
                    <a:pt x="380" y="913"/>
                  </a:lnTo>
                  <a:close/>
                  <a:moveTo>
                    <a:pt x="581" y="344"/>
                  </a:moveTo>
                  <a:lnTo>
                    <a:pt x="577" y="344"/>
                  </a:lnTo>
                  <a:lnTo>
                    <a:pt x="456" y="694"/>
                  </a:lnTo>
                  <a:lnTo>
                    <a:pt x="697" y="694"/>
                  </a:lnTo>
                  <a:lnTo>
                    <a:pt x="581" y="3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2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6" name="TextBox 5" descr="CONFIDENTIAL_TAG_0xFFEE">
            <a:extLst>
              <a:ext uri="{FF2B5EF4-FFF2-40B4-BE49-F238E27FC236}">
                <a16:creationId xmlns:a16="http://schemas.microsoft.com/office/drawing/2014/main" id="{147731BD-4260-4C48-9968-19C82106FE23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 (Mandator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208" y="1257010"/>
            <a:ext cx="4316400" cy="4316400"/>
          </a:xfrm>
          <a:prstGeom prst="rect">
            <a:avLst/>
          </a:prstGeom>
        </p:spPr>
      </p:pic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 bwMode="gray">
          <a:xfrm>
            <a:off x="0" y="4313786"/>
            <a:ext cx="12191999" cy="25442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79490" y="950400"/>
            <a:ext cx="9899747" cy="918000"/>
          </a:xfrm>
          <a:noFill/>
        </p:spPr>
        <p:txBody>
          <a:bodyPr lIns="0" tIns="0" rIns="0" anchor="ctr" anchorCtr="0"/>
          <a:lstStyle>
            <a:lvl1pPr>
              <a:lnSpc>
                <a:spcPct val="110000"/>
              </a:lnSpc>
              <a:defRPr sz="28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79490" y="3310197"/>
            <a:ext cx="4831323" cy="749808"/>
          </a:xfrm>
        </p:spPr>
        <p:txBody>
          <a:bodyPr anchor="b" anchorCtr="0"/>
          <a:lstStyle>
            <a:lvl1pPr marL="0" inden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8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22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1779490" y="4588235"/>
            <a:ext cx="4870924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23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1779490" y="4840063"/>
            <a:ext cx="4870924" cy="489785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/>
              <a:t>Click to insert Role in Organisation</a:t>
            </a:r>
          </a:p>
        </p:txBody>
      </p:sp>
      <p:sp>
        <p:nvSpPr>
          <p:cNvPr id="30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31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36" name="Rectangle 35" descr="&lt;Shell Yellow Bar&gt;" title="&lt;Shell Yellow Bar&gt;"/>
          <p:cNvSpPr/>
          <p:nvPr userDrawn="1"/>
        </p:nvSpPr>
        <p:spPr bwMode="gray">
          <a:xfrm>
            <a:off x="1778011" y="761998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37" name="Picture 36" descr="PECT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000" y="645968"/>
            <a:ext cx="1524000" cy="1524000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 userDrawn="1">
            <p:ph type="pic" sz="quarter" idx="12"/>
          </p:nvPr>
        </p:nvSpPr>
        <p:spPr>
          <a:xfrm>
            <a:off x="6848418" y="2795384"/>
            <a:ext cx="4830819" cy="3049484"/>
          </a:xfrm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2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4" name="TextBox 13" descr="CONFIDENTIAL_TAG_0xFFEE">
            <a:extLst>
              <a:ext uri="{FF2B5EF4-FFF2-40B4-BE49-F238E27FC236}">
                <a16:creationId xmlns:a16="http://schemas.microsoft.com/office/drawing/2014/main" id="{BCB4F549-C78F-401B-80D7-1376D675F73A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RESTRICTED</a:t>
            </a:r>
          </a:p>
        </p:txBody>
      </p:sp>
    </p:spTree>
    <p:extLst>
      <p:ext uri="{BB962C8B-B14F-4D97-AF65-F5344CB8AC3E}">
        <p14:creationId xmlns:p14="http://schemas.microsoft.com/office/powerpoint/2010/main" val="33705206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 descr="&lt;Shell Yellow Bar&gt;" title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1"/>
            <a:ext cx="12194723" cy="4866892"/>
          </a:xfrm>
          <a:custGeom>
            <a:avLst/>
            <a:gdLst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0 w 12192000"/>
              <a:gd name="connsiteY3" fmla="*/ 4854636 h 4854636"/>
              <a:gd name="connsiteX4" fmla="*/ 0 w 12192000"/>
              <a:gd name="connsiteY4" fmla="*/ 0 h 4854636"/>
              <a:gd name="connsiteX0" fmla="*/ 0 w 12192000"/>
              <a:gd name="connsiteY0" fmla="*/ 0 h 4854636"/>
              <a:gd name="connsiteX1" fmla="*/ 12192000 w 12192000"/>
              <a:gd name="connsiteY1" fmla="*/ 0 h 4854636"/>
              <a:gd name="connsiteX2" fmla="*/ 12192000 w 12192000"/>
              <a:gd name="connsiteY2" fmla="*/ 4854636 h 4854636"/>
              <a:gd name="connsiteX3" fmla="*/ 592282 w 12192000"/>
              <a:gd name="connsiteY3" fmla="*/ 4842164 h 4854636"/>
              <a:gd name="connsiteX4" fmla="*/ 0 w 12192000"/>
              <a:gd name="connsiteY4" fmla="*/ 4854636 h 4854636"/>
              <a:gd name="connsiteX5" fmla="*/ 0 w 12192000"/>
              <a:gd name="connsiteY5" fmla="*/ 0 h 485463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592282 w 12192000"/>
              <a:gd name="connsiteY3" fmla="*/ 4842164 h 4888026"/>
              <a:gd name="connsiteX4" fmla="*/ 0 w 12192000"/>
              <a:gd name="connsiteY4" fmla="*/ 4854636 h 4888026"/>
              <a:gd name="connsiteX5" fmla="*/ 0 w 12192000"/>
              <a:gd name="connsiteY5" fmla="*/ 0 h 4888026"/>
              <a:gd name="connsiteX0" fmla="*/ 0 w 12192000"/>
              <a:gd name="connsiteY0" fmla="*/ 0 h 4888026"/>
              <a:gd name="connsiteX1" fmla="*/ 12192000 w 12192000"/>
              <a:gd name="connsiteY1" fmla="*/ 0 h 4888026"/>
              <a:gd name="connsiteX2" fmla="*/ 12192000 w 12192000"/>
              <a:gd name="connsiteY2" fmla="*/ 4854636 h 4888026"/>
              <a:gd name="connsiteX3" fmla="*/ 841664 w 12192000"/>
              <a:gd name="connsiteY3" fmla="*/ 2909455 h 4888026"/>
              <a:gd name="connsiteX4" fmla="*/ 592282 w 12192000"/>
              <a:gd name="connsiteY4" fmla="*/ 4842164 h 4888026"/>
              <a:gd name="connsiteX5" fmla="*/ 0 w 12192000"/>
              <a:gd name="connsiteY5" fmla="*/ 4854636 h 4888026"/>
              <a:gd name="connsiteX6" fmla="*/ 0 w 12192000"/>
              <a:gd name="connsiteY6" fmla="*/ 0 h 4888026"/>
              <a:gd name="connsiteX0" fmla="*/ 0 w 12192000"/>
              <a:gd name="connsiteY0" fmla="*/ 0 h 4982265"/>
              <a:gd name="connsiteX1" fmla="*/ 12192000 w 12192000"/>
              <a:gd name="connsiteY1" fmla="*/ 0 h 4982265"/>
              <a:gd name="connsiteX2" fmla="*/ 12192000 w 12192000"/>
              <a:gd name="connsiteY2" fmla="*/ 4854636 h 4982265"/>
              <a:gd name="connsiteX3" fmla="*/ 7606145 w 12192000"/>
              <a:gd name="connsiteY3" fmla="*/ 3543300 h 4982265"/>
              <a:gd name="connsiteX4" fmla="*/ 841664 w 12192000"/>
              <a:gd name="connsiteY4" fmla="*/ 2909455 h 4982265"/>
              <a:gd name="connsiteX5" fmla="*/ 592282 w 12192000"/>
              <a:gd name="connsiteY5" fmla="*/ 4842164 h 4982265"/>
              <a:gd name="connsiteX6" fmla="*/ 0 w 12192000"/>
              <a:gd name="connsiteY6" fmla="*/ 4854636 h 4982265"/>
              <a:gd name="connsiteX7" fmla="*/ 0 w 12192000"/>
              <a:gd name="connsiteY7" fmla="*/ 0 h 4982265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592282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2164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61702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46071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841664 w 12192000"/>
              <a:gd name="connsiteY5" fmla="*/ 2909455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48146 w 12192000"/>
              <a:gd name="connsiteY5" fmla="*/ 3564082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0 w 12192000"/>
              <a:gd name="connsiteY0" fmla="*/ 0 h 5111319"/>
              <a:gd name="connsiteX1" fmla="*/ 12192000 w 12192000"/>
              <a:gd name="connsiteY1" fmla="*/ 0 h 5111319"/>
              <a:gd name="connsiteX2" fmla="*/ 12192000 w 12192000"/>
              <a:gd name="connsiteY2" fmla="*/ 4854636 h 5111319"/>
              <a:gd name="connsiteX3" fmla="*/ 7668491 w 12192000"/>
              <a:gd name="connsiteY3" fmla="*/ 4582391 h 5111319"/>
              <a:gd name="connsiteX4" fmla="*/ 7606145 w 12192000"/>
              <a:gd name="connsiteY4" fmla="*/ 3543300 h 5111319"/>
              <a:gd name="connsiteX5" fmla="*/ 754970 w 12192000"/>
              <a:gd name="connsiteY5" fmla="*/ 3547023 h 5111319"/>
              <a:gd name="connsiteX6" fmla="*/ 760313 w 12192000"/>
              <a:gd name="connsiteY6" fmla="*/ 4857795 h 5111319"/>
              <a:gd name="connsiteX7" fmla="*/ 0 w 12192000"/>
              <a:gd name="connsiteY7" fmla="*/ 4854636 h 5111319"/>
              <a:gd name="connsiteX8" fmla="*/ 0 w 12192000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7795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9839 w 12194382"/>
              <a:gd name="connsiteY6" fmla="*/ 4838792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872233 w 12194382"/>
              <a:gd name="connsiteY6" fmla="*/ 4872048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45920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57352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08527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11319"/>
              <a:gd name="connsiteX1" fmla="*/ 12194382 w 12194382"/>
              <a:gd name="connsiteY1" fmla="*/ 0 h 5111319"/>
              <a:gd name="connsiteX2" fmla="*/ 12194382 w 12194382"/>
              <a:gd name="connsiteY2" fmla="*/ 4854636 h 5111319"/>
              <a:gd name="connsiteX3" fmla="*/ 7670873 w 12194382"/>
              <a:gd name="connsiteY3" fmla="*/ 4582391 h 5111319"/>
              <a:gd name="connsiteX4" fmla="*/ 7620433 w 12194382"/>
              <a:gd name="connsiteY4" fmla="*/ 3543300 h 5111319"/>
              <a:gd name="connsiteX5" fmla="*/ 762115 w 12194382"/>
              <a:gd name="connsiteY5" fmla="*/ 3547023 h 5111319"/>
              <a:gd name="connsiteX6" fmla="*/ 762695 w 12194382"/>
              <a:gd name="connsiteY6" fmla="*/ 4850671 h 5111319"/>
              <a:gd name="connsiteX7" fmla="*/ 0 w 12194382"/>
              <a:gd name="connsiteY7" fmla="*/ 4847509 h 5111319"/>
              <a:gd name="connsiteX8" fmla="*/ 2382 w 12194382"/>
              <a:gd name="connsiteY8" fmla="*/ 0 h 5111319"/>
              <a:gd name="connsiteX0" fmla="*/ 2382 w 12194382"/>
              <a:gd name="connsiteY0" fmla="*/ 0 h 5182443"/>
              <a:gd name="connsiteX1" fmla="*/ 12194382 w 12194382"/>
              <a:gd name="connsiteY1" fmla="*/ 0 h 5182443"/>
              <a:gd name="connsiteX2" fmla="*/ 12194382 w 12194382"/>
              <a:gd name="connsiteY2" fmla="*/ 4854636 h 5182443"/>
              <a:gd name="connsiteX3" fmla="*/ 7623248 w 12194382"/>
              <a:gd name="connsiteY3" fmla="*/ 4843680 h 5182443"/>
              <a:gd name="connsiteX4" fmla="*/ 7620433 w 12194382"/>
              <a:gd name="connsiteY4" fmla="*/ 3543300 h 5182443"/>
              <a:gd name="connsiteX5" fmla="*/ 762115 w 12194382"/>
              <a:gd name="connsiteY5" fmla="*/ 3547023 h 5182443"/>
              <a:gd name="connsiteX6" fmla="*/ 762695 w 12194382"/>
              <a:gd name="connsiteY6" fmla="*/ 4850671 h 5182443"/>
              <a:gd name="connsiteX7" fmla="*/ 0 w 12194382"/>
              <a:gd name="connsiteY7" fmla="*/ 4847509 h 5182443"/>
              <a:gd name="connsiteX8" fmla="*/ 2382 w 12194382"/>
              <a:gd name="connsiteY8" fmla="*/ 0 h 5182443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382"/>
              <a:gd name="connsiteY0" fmla="*/ 0 h 5128150"/>
              <a:gd name="connsiteX1" fmla="*/ 12194382 w 12194382"/>
              <a:gd name="connsiteY1" fmla="*/ 0 h 5128150"/>
              <a:gd name="connsiteX2" fmla="*/ 12194382 w 12194382"/>
              <a:gd name="connsiteY2" fmla="*/ 4854636 h 5128150"/>
              <a:gd name="connsiteX3" fmla="*/ 7623248 w 12194382"/>
              <a:gd name="connsiteY3" fmla="*/ 4843680 h 5128150"/>
              <a:gd name="connsiteX4" fmla="*/ 7620433 w 12194382"/>
              <a:gd name="connsiteY4" fmla="*/ 3543300 h 5128150"/>
              <a:gd name="connsiteX5" fmla="*/ 762115 w 12194382"/>
              <a:gd name="connsiteY5" fmla="*/ 3547023 h 5128150"/>
              <a:gd name="connsiteX6" fmla="*/ 762695 w 12194382"/>
              <a:gd name="connsiteY6" fmla="*/ 4850671 h 5128150"/>
              <a:gd name="connsiteX7" fmla="*/ 0 w 12194382"/>
              <a:gd name="connsiteY7" fmla="*/ 4847509 h 5128150"/>
              <a:gd name="connsiteX8" fmla="*/ 2382 w 12194382"/>
              <a:gd name="connsiteY8" fmla="*/ 0 h 5128150"/>
              <a:gd name="connsiteX0" fmla="*/ 2382 w 12194723"/>
              <a:gd name="connsiteY0" fmla="*/ 0 h 4854829"/>
              <a:gd name="connsiteX1" fmla="*/ 12194382 w 12194723"/>
              <a:gd name="connsiteY1" fmla="*/ 0 h 4854829"/>
              <a:gd name="connsiteX2" fmla="*/ 12194382 w 12194723"/>
              <a:gd name="connsiteY2" fmla="*/ 4854636 h 4854829"/>
              <a:gd name="connsiteX3" fmla="*/ 7623248 w 12194723"/>
              <a:gd name="connsiteY3" fmla="*/ 4843680 h 4854829"/>
              <a:gd name="connsiteX4" fmla="*/ 7620433 w 12194723"/>
              <a:gd name="connsiteY4" fmla="*/ 3543300 h 4854829"/>
              <a:gd name="connsiteX5" fmla="*/ 762115 w 12194723"/>
              <a:gd name="connsiteY5" fmla="*/ 3547023 h 4854829"/>
              <a:gd name="connsiteX6" fmla="*/ 762695 w 12194723"/>
              <a:gd name="connsiteY6" fmla="*/ 4850671 h 4854829"/>
              <a:gd name="connsiteX7" fmla="*/ 0 w 12194723"/>
              <a:gd name="connsiteY7" fmla="*/ 4847509 h 4854829"/>
              <a:gd name="connsiteX8" fmla="*/ 2382 w 12194723"/>
              <a:gd name="connsiteY8" fmla="*/ 0 h 4854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4723" h="4854829">
                <a:moveTo>
                  <a:pt x="2382" y="0"/>
                </a:moveTo>
                <a:lnTo>
                  <a:pt x="12194382" y="0"/>
                </a:lnTo>
                <a:cubicBezTo>
                  <a:pt x="12194382" y="1618212"/>
                  <a:pt x="12195150" y="4852730"/>
                  <a:pt x="12194382" y="4854636"/>
                </a:cubicBezTo>
                <a:cubicBezTo>
                  <a:pt x="12193614" y="4856542"/>
                  <a:pt x="7623176" y="4843704"/>
                  <a:pt x="7623248" y="4843680"/>
                </a:cubicBezTo>
                <a:cubicBezTo>
                  <a:pt x="7623320" y="4843656"/>
                  <a:pt x="7618248" y="3540554"/>
                  <a:pt x="7620433" y="3543300"/>
                </a:cubicBezTo>
                <a:cubicBezTo>
                  <a:pt x="7622618" y="3546046"/>
                  <a:pt x="3048221" y="3545782"/>
                  <a:pt x="762115" y="3547023"/>
                </a:cubicBezTo>
                <a:cubicBezTo>
                  <a:pt x="760398" y="3777370"/>
                  <a:pt x="763508" y="4852455"/>
                  <a:pt x="762695" y="4850671"/>
                </a:cubicBezTo>
                <a:cubicBezTo>
                  <a:pt x="761882" y="4848887"/>
                  <a:pt x="254232" y="4848563"/>
                  <a:pt x="0" y="4847509"/>
                </a:cubicBezTo>
                <a:lnTo>
                  <a:pt x="2382" y="0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06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03696"/>
            <a:ext cx="5179738" cy="834301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1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5" name="TextBox 14" descr="CONFIDENTIAL_TAG_0xFFEE">
            <a:extLst>
              <a:ext uri="{FF2B5EF4-FFF2-40B4-BE49-F238E27FC236}">
                <a16:creationId xmlns:a16="http://schemas.microsoft.com/office/drawing/2014/main" id="{8FFC5638-CFF6-489B-81BA-CD22C541F304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755712602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058" userDrawn="1">
          <p15:clr>
            <a:srgbClr val="FBAE40"/>
          </p15:clr>
        </p15:guide>
        <p15:guide id="2" orient="horz" pos="2235" userDrawn="1">
          <p15:clr>
            <a:srgbClr val="FBAE40"/>
          </p15:clr>
        </p15:guide>
        <p15:guide id="3" orient="horz" pos="2562" userDrawn="1">
          <p15:clr>
            <a:srgbClr val="FBAE40"/>
          </p15:clr>
        </p15:guide>
        <p15:guide id="4" orient="horz" pos="299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0" y="0"/>
            <a:ext cx="12194723" cy="6857999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753155" y="3560901"/>
                </a:moveTo>
                <a:lnTo>
                  <a:pt x="763913" y="6359075"/>
                </a:lnTo>
                <a:lnTo>
                  <a:pt x="7622163" y="6355342"/>
                </a:lnTo>
                <a:cubicBezTo>
                  <a:pt x="7618577" y="5510947"/>
                  <a:pt x="7626189" y="4405296"/>
                  <a:pt x="7622603" y="3560901"/>
                </a:cubicBezTo>
                <a:lnTo>
                  <a:pt x="753155" y="3560901"/>
                </a:lnTo>
                <a:close/>
              </a:path>
            </a:pathLst>
          </a:cu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grpSp>
        <p:nvGrpSpPr>
          <p:cNvPr id="2" name="Group 1"/>
          <p:cNvGrpSpPr/>
          <p:nvPr userDrawn="1"/>
        </p:nvGrpSpPr>
        <p:grpSpPr bwMode="gray">
          <a:xfrm>
            <a:off x="744114" y="3556002"/>
            <a:ext cx="6875879" cy="2803523"/>
            <a:chOff x="744114" y="3556002"/>
            <a:chExt cx="6875879" cy="2803523"/>
          </a:xfrm>
        </p:grpSpPr>
        <p:sp>
          <p:nvSpPr>
            <p:cNvPr id="113" name="Rectangle 112"/>
            <p:cNvSpPr/>
            <p:nvPr userDrawn="1"/>
          </p:nvSpPr>
          <p:spPr bwMode="gray">
            <a:xfrm>
              <a:off x="761993" y="3556002"/>
              <a:ext cx="6858000" cy="2803523"/>
            </a:xfrm>
            <a:prstGeom prst="rect">
              <a:avLst/>
            </a:prstGeom>
            <a:solidFill>
              <a:srgbClr val="FFFFFF"/>
            </a:solidFill>
            <a:ln w="3175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 descr="&lt;Shell Yellow Bar&gt;" title="&lt;Shell Yellow Bar&gt;"/>
            <p:cNvSpPr/>
            <p:nvPr userDrawn="1"/>
          </p:nvSpPr>
          <p:spPr bwMode="gray">
            <a:xfrm>
              <a:off x="2175500" y="3818708"/>
              <a:ext cx="1269984" cy="76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111" name="Picture 110" descr="PECTEN.png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gray">
            <a:xfrm>
              <a:off x="744114" y="3678108"/>
              <a:ext cx="1465237" cy="1465237"/>
            </a:xfrm>
            <a:prstGeom prst="rect">
              <a:avLst/>
            </a:prstGeom>
          </p:spPr>
        </p:pic>
      </p:grpSp>
      <p:sp>
        <p:nvSpPr>
          <p:cNvPr id="106" name="Text Box 11" descr="&lt;COMPANY_NAME&gt;"/>
          <p:cNvSpPr txBox="1">
            <a:spLocks noChangeArrowheads="1"/>
          </p:cNvSpPr>
          <p:nvPr userDrawn="1"/>
        </p:nvSpPr>
        <p:spPr bwMode="auto">
          <a:xfrm>
            <a:off x="760379" y="6462713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  <p:sp>
        <p:nvSpPr>
          <p:cNvPr id="107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5500" y="4003200"/>
            <a:ext cx="5179738" cy="835200"/>
          </a:xfrm>
          <a:noFill/>
        </p:spPr>
        <p:txBody>
          <a:bodyPr lIns="0" tIns="0" rIns="0" anchor="ctr" anchorCtr="0"/>
          <a:lstStyle>
            <a:lvl1pPr>
              <a:lnSpc>
                <a:spcPct val="100000"/>
              </a:lnSpc>
              <a:defRPr sz="2400" b="0" kern="1200" cap="none" spc="0" baseline="0">
                <a:solidFill>
                  <a:schemeClr val="tx1"/>
                </a:solidFill>
                <a:latin typeface="ShellBold" panose="00000800000000000000" pitchFamily="50" charset="0"/>
                <a:cs typeface="Arial" pitchFamily="34" charset="0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1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5500" y="5120640"/>
            <a:ext cx="5179738" cy="372439"/>
          </a:xfrm>
        </p:spPr>
        <p:txBody>
          <a:bodyPr anchor="b" anchorCtr="0"/>
          <a:lstStyle>
            <a:lvl1pPr marL="0" indent="0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Font typeface="Wingdings" pitchFamily="2" charset="2"/>
              <a:buNone/>
              <a:defRPr sz="1400" baseline="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04" name="Text Placeholder 31"/>
          <p:cNvSpPr>
            <a:spLocks noGrp="1"/>
          </p:cNvSpPr>
          <p:nvPr>
            <p:ph type="body" sz="quarter" idx="10" hasCustomPrompt="1"/>
          </p:nvPr>
        </p:nvSpPr>
        <p:spPr>
          <a:xfrm>
            <a:off x="2175500" y="5666465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/>
              <a:t>Click to insert Author’s Name</a:t>
            </a:r>
          </a:p>
        </p:txBody>
      </p:sp>
      <p:sp>
        <p:nvSpPr>
          <p:cNvPr id="105" name="Text Placeholder 31"/>
          <p:cNvSpPr>
            <a:spLocks noGrp="1"/>
          </p:cNvSpPr>
          <p:nvPr>
            <p:ph type="body" sz="quarter" idx="11" hasCustomPrompt="1"/>
          </p:nvPr>
        </p:nvSpPr>
        <p:spPr>
          <a:xfrm>
            <a:off x="2175500" y="5923869"/>
            <a:ext cx="5187731" cy="237600"/>
          </a:xfrm>
        </p:spPr>
        <p:txBody>
          <a:bodyPr anchor="t" anchorCtr="0"/>
          <a:lstStyle>
            <a:lvl1pPr>
              <a:lnSpc>
                <a:spcPct val="100000"/>
              </a:lnSpc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1"/>
              <a:t>Click to insert Role in Organisation</a:t>
            </a:r>
          </a:p>
        </p:txBody>
      </p:sp>
      <p:sp>
        <p:nvSpPr>
          <p:cNvPr id="90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8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15" name="TextBox 14" descr="CONFIDENTIAL_TAG_0xFFEE">
            <a:extLst>
              <a:ext uri="{FF2B5EF4-FFF2-40B4-BE49-F238E27FC236}">
                <a16:creationId xmlns:a16="http://schemas.microsoft.com/office/drawing/2014/main" id="{3DDFAC3D-B57B-4021-BCBC-293E20126403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590869577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3058">
          <p15:clr>
            <a:srgbClr val="FBAE40"/>
          </p15:clr>
        </p15:guide>
        <p15:guide id="2" orient="horz" pos="223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TextBox 6" descr="CONFIDENTIAL_TAG_0xFFEE">
            <a:extLst>
              <a:ext uri="{FF2B5EF4-FFF2-40B4-BE49-F238E27FC236}">
                <a16:creationId xmlns:a16="http://schemas.microsoft.com/office/drawing/2014/main" id="{C6610734-5DD7-4534-8ECF-C525174B163B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RESTRICTED</a:t>
            </a: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81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sz="quarter" idx="12"/>
          </p:nvPr>
        </p:nvSpPr>
        <p:spPr bwMode="auto">
          <a:xfrm>
            <a:off x="-2381" y="0"/>
            <a:ext cx="12194382" cy="6858000"/>
          </a:xfrm>
          <a:custGeom>
            <a:avLst/>
            <a:gdLst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63913 w 12194723"/>
              <a:gd name="connsiteY5" fmla="*/ 763913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63913 w 12194723"/>
              <a:gd name="connsiteY9" fmla="*/ 763913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11430810 w 12194723"/>
              <a:gd name="connsiteY8" fmla="*/ 763913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1143081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97906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33360 w 12194723"/>
              <a:gd name="connsiteY7" fmla="*/ 6094086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18431 w 12194723"/>
              <a:gd name="connsiteY7" fmla="*/ 6359075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094086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753155 w 12194723"/>
              <a:gd name="connsiteY5" fmla="*/ 3560901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753155 w 12194723"/>
              <a:gd name="connsiteY9" fmla="*/ 356090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482698 w 12194723"/>
              <a:gd name="connsiteY5" fmla="*/ 48285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482698 w 12194723"/>
              <a:gd name="connsiteY9" fmla="*/ 48285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763913 w 12194723"/>
              <a:gd name="connsiteY6" fmla="*/ 6359075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7622603 w 12194723"/>
              <a:gd name="connsiteY8" fmla="*/ 3560901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7622163 w 12194723"/>
              <a:gd name="connsiteY7" fmla="*/ 6355342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4129 w 12194723"/>
              <a:gd name="connsiteY5" fmla="*/ 501900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4129 w 12194723"/>
              <a:gd name="connsiteY9" fmla="*/ 501900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62276 w 12194723"/>
              <a:gd name="connsiteY7" fmla="*/ 675759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06335 w 12194723"/>
              <a:gd name="connsiteY6" fmla="*/ 666613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4281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4281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88474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8470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2 w 12194723"/>
              <a:gd name="connsiteY7" fmla="*/ 587653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8949 w 12194723"/>
              <a:gd name="connsiteY8" fmla="*/ 5086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3833 w 12194723"/>
              <a:gd name="connsiteY8" fmla="*/ 5061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96313 w 12194723"/>
              <a:gd name="connsiteY8" fmla="*/ 486123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966332 w 12194723"/>
              <a:gd name="connsiteY8" fmla="*/ 381191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6445 w 12194723"/>
              <a:gd name="connsiteY8" fmla="*/ 558575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61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88944 w 12194723"/>
              <a:gd name="connsiteY8" fmla="*/ 503610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5396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4 w 12194723"/>
              <a:gd name="connsiteY8" fmla="*/ 503609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5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81325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06662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06662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6 w 12194723"/>
              <a:gd name="connsiteY8" fmla="*/ 506108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71457 w 12194723"/>
              <a:gd name="connsiteY8" fmla="*/ 513252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  <a:gd name="connsiteX0" fmla="*/ 0 w 12194723"/>
              <a:gd name="connsiteY0" fmla="*/ 0 h 6857999"/>
              <a:gd name="connsiteX1" fmla="*/ 12194723 w 12194723"/>
              <a:gd name="connsiteY1" fmla="*/ 0 h 6857999"/>
              <a:gd name="connsiteX2" fmla="*/ 12194723 w 12194723"/>
              <a:gd name="connsiteY2" fmla="*/ 6857999 h 6857999"/>
              <a:gd name="connsiteX3" fmla="*/ 0 w 12194723"/>
              <a:gd name="connsiteY3" fmla="*/ 6857999 h 6857999"/>
              <a:gd name="connsiteX4" fmla="*/ 0 w 12194723"/>
              <a:gd name="connsiteY4" fmla="*/ 0 h 6857999"/>
              <a:gd name="connsiteX5" fmla="*/ 508891 w 12194723"/>
              <a:gd name="connsiteY5" fmla="*/ 511425 h 6857999"/>
              <a:gd name="connsiteX6" fmla="*/ 511097 w 12194723"/>
              <a:gd name="connsiteY6" fmla="*/ 583270 h 6857999"/>
              <a:gd name="connsiteX7" fmla="*/ 1774181 w 12194723"/>
              <a:gd name="connsiteY7" fmla="*/ 585272 h 6857999"/>
              <a:gd name="connsiteX8" fmla="*/ 1769076 w 12194723"/>
              <a:gd name="connsiteY8" fmla="*/ 508490 h 6857999"/>
              <a:gd name="connsiteX9" fmla="*/ 508891 w 12194723"/>
              <a:gd name="connsiteY9" fmla="*/ 51142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4723" h="6857999">
                <a:moveTo>
                  <a:pt x="0" y="0"/>
                </a:moveTo>
                <a:lnTo>
                  <a:pt x="12194723" y="0"/>
                </a:lnTo>
                <a:lnTo>
                  <a:pt x="12194723" y="6857999"/>
                </a:lnTo>
                <a:lnTo>
                  <a:pt x="0" y="6857999"/>
                </a:lnTo>
                <a:lnTo>
                  <a:pt x="0" y="0"/>
                </a:lnTo>
                <a:close/>
                <a:moveTo>
                  <a:pt x="508891" y="511425"/>
                </a:moveTo>
                <a:cubicBezTo>
                  <a:pt x="509626" y="566329"/>
                  <a:pt x="510362" y="528366"/>
                  <a:pt x="511097" y="583270"/>
                </a:cubicBezTo>
                <a:lnTo>
                  <a:pt x="1774181" y="585272"/>
                </a:lnTo>
                <a:cubicBezTo>
                  <a:pt x="1771177" y="584735"/>
                  <a:pt x="1784691" y="508891"/>
                  <a:pt x="1769076" y="508490"/>
                </a:cubicBezTo>
                <a:cubicBezTo>
                  <a:pt x="1753461" y="508089"/>
                  <a:pt x="928953" y="510447"/>
                  <a:pt x="508891" y="511425"/>
                </a:cubicBezTo>
                <a:close/>
              </a:path>
            </a:pathLst>
          </a:custGeom>
          <a:noFill/>
          <a:ln w="3175" algn="ctr">
            <a:noFill/>
            <a:miter lim="800000"/>
            <a:headEnd/>
            <a:tailEnd/>
          </a:ln>
        </p:spPr>
        <p:txBody>
          <a:bodyPr/>
          <a:lstStyle>
            <a:lvl1pPr>
              <a:defRPr sz="2133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cap="none" baseline="0">
                <a:solidFill>
                  <a:schemeClr val="tx1"/>
                </a:solidFill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5468938" cy="4830761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800"/>
            </a:lvl1pPr>
            <a:lvl2pPr marL="230400" indent="-230400" defTabSz="357708">
              <a:lnSpc>
                <a:spcPct val="140000"/>
              </a:lnSpc>
              <a:spcBef>
                <a:spcPts val="0"/>
              </a:spcBef>
              <a:defRPr sz="1800"/>
            </a:lvl2pPr>
            <a:lvl3pPr marL="4590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3pPr>
            <a:lvl4pPr marL="687600" indent="-2286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800"/>
            </a:lvl4pPr>
            <a:lvl5pPr marL="890800" indent="-2032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600"/>
            </a:lvl5pPr>
            <a:lvl6pPr marL="1043200" indent="-1524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3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9" name="TextBox 8" descr="CONFIDENTIAL_TAG_0xFFEE">
            <a:extLst>
              <a:ext uri="{FF2B5EF4-FFF2-40B4-BE49-F238E27FC236}">
                <a16:creationId xmlns:a16="http://schemas.microsoft.com/office/drawing/2014/main" id="{ABB05252-C6EA-4A73-93FE-84A50F38AFE8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194005781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81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sz="2400" b="0" kern="1200" cap="none" baseline="0" noProof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1"/>
          </p:nvPr>
        </p:nvSpPr>
        <p:spPr>
          <a:xfrm>
            <a:off x="508000" y="1528763"/>
            <a:ext cx="11171238" cy="4830762"/>
          </a:xfrm>
        </p:spPr>
        <p:txBody>
          <a:bodyPr/>
          <a:lstStyle>
            <a:lvl1pPr marL="0" indent="0" defTabSz="357708">
              <a:lnSpc>
                <a:spcPct val="140000"/>
              </a:lnSpc>
              <a:spcBef>
                <a:spcPts val="0"/>
              </a:spcBef>
              <a:defRPr sz="1400"/>
            </a:lvl1pPr>
            <a:lvl2pPr marL="176400" indent="-176400" defTabSz="357708">
              <a:lnSpc>
                <a:spcPct val="140000"/>
              </a:lnSpc>
              <a:spcBef>
                <a:spcPts val="0"/>
              </a:spcBef>
              <a:defRPr sz="1400"/>
            </a:lvl2pPr>
            <a:lvl3pPr marL="3542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3pPr>
            <a:lvl4pPr marL="532000" indent="-1778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defRPr sz="1400"/>
            </a:lvl4pPr>
            <a:lvl5pPr marL="684400" indent="-152400" defTabSz="357708">
              <a:lnSpc>
                <a:spcPct val="140000"/>
              </a:lnSpc>
              <a:spcBef>
                <a:spcPts val="0"/>
              </a:spcBef>
              <a:buClr>
                <a:schemeClr val="tx1"/>
              </a:buClr>
              <a:buSzPct val="75000"/>
              <a:buFont typeface="Wingdings" pitchFamily="2" charset="2"/>
              <a:buChar char=""/>
              <a:tabLst/>
              <a:defRPr sz="1200"/>
            </a:lvl5pPr>
            <a:lvl6pPr marL="824100" indent="-139700" defTabSz="357708">
              <a:lnSpc>
                <a:spcPct val="140000"/>
              </a:lnSpc>
              <a:buClr>
                <a:schemeClr val="tx1"/>
              </a:buClr>
              <a:buSzPct val="75000"/>
              <a:buFont typeface="Wingdings" pitchFamily="2" charset="2"/>
              <a:buChar char=""/>
              <a:defRPr sz="11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4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6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7" name="TextBox 6" descr="CONFIDENTIAL_TAG_0xFFEE">
            <a:extLst>
              <a:ext uri="{FF2B5EF4-FFF2-40B4-BE49-F238E27FC236}">
                <a16:creationId xmlns:a16="http://schemas.microsoft.com/office/drawing/2014/main" id="{AC4DEFB0-CC87-4C92-AE42-D326E61F1812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1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US" sz="2400" b="0" kern="1200" cap="none" baseline="0" noProof="0" dirty="0" smtClean="0">
                <a:solidFill>
                  <a:schemeClr val="tx1"/>
                </a:solidFill>
                <a:latin typeface="ShellBold" panose="00000800000000000000" pitchFamily="50" charset="0"/>
                <a:ea typeface="+mj-ea"/>
                <a:cs typeface="+mj-cs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4" y="1528764"/>
            <a:ext cx="5464174" cy="4830761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800"/>
            </a:lvl1pPr>
            <a:lvl2pPr marL="230400" indent="-230400"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800"/>
            </a:lvl2pPr>
            <a:lvl3pPr marL="459000" indent="-228600"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3pPr>
            <a:lvl4pPr marL="687600" indent="-2286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800"/>
            </a:lvl4pPr>
            <a:lvl5pPr marL="890800" indent="-2032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600"/>
            </a:lvl5pPr>
            <a:lvl6pPr marL="1043200" indent="-15240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2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" name="TextBox 7" descr="CONFIDENTIAL_TAG_0xFFEE">
            <a:extLst>
              <a:ext uri="{FF2B5EF4-FFF2-40B4-BE49-F238E27FC236}">
                <a16:creationId xmlns:a16="http://schemas.microsoft.com/office/drawing/2014/main" id="{F358F3C8-0ECD-4588-9188-889B782DD1C5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3765" userDrawn="1">
          <p15:clr>
            <a:srgbClr val="FBAE40"/>
          </p15:clr>
        </p15:guide>
        <p15:guide id="3" pos="391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Hig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en-GB" dirty="0" smtClean="0">
                <a:latin typeface="ShellBold" panose="00000800000000000000" pitchFamily="50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" name="Content Placeholder 14"/>
          <p:cNvSpPr>
            <a:spLocks noGrp="1"/>
          </p:cNvSpPr>
          <p:nvPr>
            <p:ph sz="quarter" idx="13"/>
          </p:nvPr>
        </p:nvSpPr>
        <p:spPr>
          <a:xfrm>
            <a:off x="6215063" y="1528764"/>
            <a:ext cx="5464175" cy="4830762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3542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3pPr>
            <a:lvl4pPr marL="532000" indent="-1778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tabLst/>
              <a:defRPr sz="11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1"/>
          </p:nvPr>
        </p:nvSpPr>
        <p:spPr>
          <a:xfrm>
            <a:off x="508000" y="1528762"/>
            <a:ext cx="5468938" cy="4830763"/>
          </a:xfrm>
        </p:spPr>
        <p:txBody>
          <a:bodyPr/>
          <a:lstStyle>
            <a:lvl1pPr marL="0" indent="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None/>
              <a:defRPr sz="1400"/>
            </a:lvl1pPr>
            <a:lvl2pPr marL="176400" indent="-176400">
              <a:lnSpc>
                <a:spcPct val="140000"/>
              </a:lnSpc>
              <a:spcAft>
                <a:spcPts val="0"/>
              </a:spcAft>
              <a:buClr>
                <a:schemeClr val="accent2"/>
              </a:buClr>
              <a:buSzPct val="85000"/>
              <a:buFont typeface="Wingdings" pitchFamily="2" charset="2"/>
              <a:buChar char="n"/>
              <a:defRPr sz="1400"/>
            </a:lvl2pPr>
            <a:lvl3pPr marL="3542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"/>
              <a:defRPr sz="1400"/>
            </a:lvl3pPr>
            <a:lvl4pPr marL="532000" indent="-177800">
              <a:lnSpc>
                <a:spcPct val="140000"/>
              </a:lnSpc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400"/>
            </a:lvl4pPr>
            <a:lvl5pPr marL="684400" indent="-1524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200"/>
            </a:lvl5pPr>
            <a:lvl6pPr marL="824100" indent="-13970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itchFamily="2" charset="2"/>
              <a:buChar char="n"/>
              <a:defRPr sz="1100"/>
            </a:lvl6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18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2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" name="TextBox 7" descr="CONFIDENTIAL_TAG_0xFFEE">
            <a:extLst>
              <a:ext uri="{FF2B5EF4-FFF2-40B4-BE49-F238E27FC236}">
                <a16:creationId xmlns:a16="http://schemas.microsoft.com/office/drawing/2014/main" id="{AC7E5635-13E3-42C7-B98E-9033E5F07D45}"/>
              </a:ext>
            </a:extLst>
          </p:cNvPr>
          <p:cNvSpPr txBox="1"/>
          <p:nvPr userDrawn="1"/>
        </p:nvSpPr>
        <p:spPr>
          <a:xfrm>
            <a:off x="8457822" y="6481427"/>
            <a:ext cx="1079500" cy="169277"/>
          </a:xfrm>
          <a:prstGeom prst="rect">
            <a:avLst/>
          </a:prstGeom>
          <a:noFill/>
          <a:ln>
            <a:noFill/>
          </a:ln>
          <a:effectLst>
            <a:glow>
              <a:srgbClr val="000000"/>
            </a:glow>
          </a:effectLst>
        </p:spPr>
        <p:txBody>
          <a:bodyPr vert="horz" wrap="square" lIns="0" tIns="0" rIns="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ShellMedium" panose="00000600000000000000" pitchFamily="50" charset="0"/>
                <a:ea typeface="+mn-ea"/>
                <a:cs typeface="+mn-cs"/>
              </a:rPr>
              <a:t>CONFIDENTIAL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1528763"/>
            <a:ext cx="11171238" cy="48307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712800"/>
            <a:ext cx="11171238" cy="7540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4" name="Rectangle 3" descr="&lt;Shell Yellow Bar&gt;" title="&lt;Shell Yellow Bar&gt;"/>
          <p:cNvSpPr/>
          <p:nvPr userDrawn="1"/>
        </p:nvSpPr>
        <p:spPr bwMode="gray">
          <a:xfrm>
            <a:off x="508010" y="508000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77056" y="6469199"/>
            <a:ext cx="4435312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GB" noProof="1"/>
              <a:t> </a:t>
            </a:r>
          </a:p>
        </p:txBody>
      </p:sp>
      <p:sp>
        <p:nvSpPr>
          <p:cNvPr id="83" name="Rectangle 4" descr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670343" y="6469200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85" name="Rectangle 6" descr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24177" y="6469199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85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fld id="{D32BAE6A-B452-4007-8177-56DD051636F9}" type="slidenum">
              <a:rPr lang="en-GB" noProof="1" smtClean="0"/>
              <a:pPr/>
              <a:t>‹#›</a:t>
            </a:fld>
            <a:endParaRPr lang="en-GB" noProof="1"/>
          </a:p>
        </p:txBody>
      </p:sp>
      <p:sp>
        <p:nvSpPr>
          <p:cNvPr id="84" name="Text Box 11" descr="&lt;COMPANY_NAME&gt;&#10;"/>
          <p:cNvSpPr txBox="1">
            <a:spLocks noChangeArrowheads="1"/>
          </p:cNvSpPr>
          <p:nvPr userDrawn="1"/>
        </p:nvSpPr>
        <p:spPr bwMode="auto">
          <a:xfrm>
            <a:off x="512259" y="6469199"/>
            <a:ext cx="3360000" cy="237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anchor="t" anchorCtr="0">
            <a:noAutofit/>
          </a:bodyPr>
          <a:lstStyle/>
          <a:p>
            <a:pPr>
              <a:defRPr/>
            </a:pPr>
            <a:r>
              <a:rPr lang="en-GB" sz="850" noProof="1">
                <a:solidFill>
                  <a:schemeClr val="tx1"/>
                </a:solidFill>
                <a:latin typeface="+mn-lt"/>
                <a:cs typeface="Arial" pitchFamily="34" charset="0"/>
              </a:rPr>
              <a:t>Copyright of Shell International B.V.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5" r:id="rId2"/>
    <p:sldLayoutId id="2147483696" r:id="rId3"/>
    <p:sldLayoutId id="2147483698" r:id="rId4"/>
    <p:sldLayoutId id="2147483693" r:id="rId5"/>
    <p:sldLayoutId id="2147483699" r:id="rId6"/>
    <p:sldLayoutId id="2147483691" r:id="rId7"/>
    <p:sldLayoutId id="2147483667" r:id="rId8"/>
    <p:sldLayoutId id="2147483692" r:id="rId9"/>
    <p:sldLayoutId id="2147483694" r:id="rId10"/>
    <p:sldLayoutId id="2147483680" r:id="rId11"/>
    <p:sldLayoutId id="2147483697" r:id="rId12"/>
    <p:sldLayoutId id="2147483678" r:id="rId13"/>
    <p:sldLayoutId id="2147483700" r:id="rId14"/>
    <p:sldLayoutId id="2147483681" r:id="rId15"/>
    <p:sldLayoutId id="2147483682" r:id="rId16"/>
    <p:sldLayoutId id="2147483683" r:id="rId17"/>
  </p:sldLayoutIdLst>
  <p:transition>
    <p:fade/>
  </p:transition>
  <p:hf hdr="0" ftr="0"/>
  <p:txStyles>
    <p:titleStyle>
      <a:lvl1pPr algn="l" defTabSz="1219170" rtl="0" eaLnBrk="1" latinLnBrk="0" hangingPunct="1">
        <a:lnSpc>
          <a:spcPct val="100000"/>
        </a:lnSpc>
        <a:spcBef>
          <a:spcPct val="0"/>
        </a:spcBef>
        <a:buNone/>
        <a:defRPr sz="2400" b="0" kern="1200" cap="none" baseline="0">
          <a:solidFill>
            <a:schemeClr val="tx1"/>
          </a:solidFill>
          <a:latin typeface="ShellBold" panose="00000800000000000000" pitchFamily="50" charset="0"/>
          <a:ea typeface="+mj-ea"/>
          <a:cs typeface="+mj-cs"/>
        </a:defRPr>
      </a:lvl1pPr>
    </p:titleStyle>
    <p:bodyStyle>
      <a:lvl1pPr marL="0" indent="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None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30400" indent="-230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accent2"/>
        </a:buClr>
        <a:buSzPct val="85000"/>
        <a:buFont typeface="Wingdings" pitchFamily="2" charset="2"/>
        <a:buChar char="n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4590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687600" indent="-2286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800" b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890800" indent="-2032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43200" indent="-152400" algn="l" defTabSz="357708" rtl="0" eaLnBrk="1" latinLnBrk="0" hangingPunct="1">
        <a:lnSpc>
          <a:spcPct val="140000"/>
        </a:lnSpc>
        <a:spcBef>
          <a:spcPts val="0"/>
        </a:spcBef>
        <a:spcAft>
          <a:spcPts val="0"/>
        </a:spcAft>
        <a:buClr>
          <a:schemeClr val="tx1"/>
        </a:buClr>
        <a:buSzPct val="75000"/>
        <a:buFont typeface="Wingdings" pitchFamily="2" charset="2"/>
        <a:buChar char="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320" userDrawn="1">
          <p15:clr>
            <a:srgbClr val="F26B43"/>
          </p15:clr>
        </p15:guide>
        <p15:guide id="3" pos="7357" userDrawn="1">
          <p15:clr>
            <a:srgbClr val="F26B43"/>
          </p15:clr>
        </p15:guide>
        <p15:guide id="4" orient="horz" pos="444" userDrawn="1">
          <p15:clr>
            <a:srgbClr val="F26B43"/>
          </p15:clr>
        </p15:guide>
        <p15:guide id="5" orient="horz" pos="963" userDrawn="1">
          <p15:clr>
            <a:srgbClr val="F26B43"/>
          </p15:clr>
        </p15:guide>
        <p15:guide id="6" orient="horz" pos="928" userDrawn="1">
          <p15:clr>
            <a:srgbClr val="F26B43"/>
          </p15:clr>
        </p15:guide>
        <p15:guide id="7" orient="horz" pos="4071" userDrawn="1">
          <p15:clr>
            <a:srgbClr val="F26B43"/>
          </p15:clr>
        </p15:guide>
        <p15:guide id="8" orient="horz" pos="4006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pos="3915" userDrawn="1">
          <p15:clr>
            <a:srgbClr val="F26B43"/>
          </p15:clr>
        </p15:guide>
        <p15:guide id="11" orient="horz" pos="320" userDrawn="1">
          <p15:clr>
            <a:srgbClr val="F26B43"/>
          </p15:clr>
        </p15:guide>
        <p15:guide id="12" orient="horz" pos="368" userDrawn="1">
          <p15:clr>
            <a:srgbClr val="F26B43"/>
          </p15:clr>
        </p15:guide>
        <p15:guide id="13" pos="1121" userDrawn="1">
          <p15:clr>
            <a:srgbClr val="F26B43"/>
          </p15:clr>
        </p15:guide>
        <p15:guide id="14" orient="horz" pos="42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13" Type="http://schemas.openxmlformats.org/officeDocument/2006/relationships/image" Target="../media/image15.png"/><Relationship Id="rId18" Type="http://schemas.openxmlformats.org/officeDocument/2006/relationships/image" Target="../media/image20.sv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emf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svg"/><Relationship Id="rId20" Type="http://schemas.openxmlformats.org/officeDocument/2006/relationships/image" Target="../media/image22.sv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emf"/><Relationship Id="rId11" Type="http://schemas.openxmlformats.org/officeDocument/2006/relationships/image" Target="../media/image13.emf"/><Relationship Id="rId24" Type="http://schemas.openxmlformats.org/officeDocument/2006/relationships/image" Target="../media/image26.svg"/><Relationship Id="rId5" Type="http://schemas.openxmlformats.org/officeDocument/2006/relationships/image" Target="../media/image7.emf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10" Type="http://schemas.openxmlformats.org/officeDocument/2006/relationships/image" Target="../media/image12.emf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16.svg"/><Relationship Id="rId22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1.png"/><Relationship Id="rId7" Type="http://schemas.openxmlformats.org/officeDocument/2006/relationships/hyperlink" Target="http://www.nieuwpensioenbijshell.nl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png"/><Relationship Id="rId7" Type="http://schemas.openxmlformats.org/officeDocument/2006/relationships/image" Target="../media/image3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779994" y="1601997"/>
            <a:ext cx="9899747" cy="1168891"/>
          </a:xfrm>
        </p:spPr>
        <p:txBody>
          <a:bodyPr/>
          <a:lstStyle/>
          <a:p>
            <a:r>
              <a:rPr lang="nl-NL" sz="3600" dirty="0"/>
              <a:t>Information session</a:t>
            </a:r>
            <a:br>
              <a:rPr lang="nl-NL" sz="3600" dirty="0"/>
            </a:br>
            <a:r>
              <a:rPr lang="nl-NL" sz="3600" dirty="0"/>
              <a:t>Our new pension</a:t>
            </a:r>
            <a:endParaRPr lang="en-GB" sz="36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1779490" y="4588235"/>
            <a:ext cx="5585952" cy="237600"/>
          </a:xfr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</a:t>
            </a:fld>
            <a:endParaRPr lang="en-GB" noProof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juni 2024</a:t>
            </a:r>
            <a:endParaRPr lang="en-GB" noProof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7398114-DE38-9D2A-D977-E8F469672FE0}"/>
              </a:ext>
            </a:extLst>
          </p:cNvPr>
          <p:cNvSpPr/>
          <p:nvPr/>
        </p:nvSpPr>
        <p:spPr>
          <a:xfrm>
            <a:off x="1" y="4295274"/>
            <a:ext cx="12192000" cy="2562726"/>
          </a:xfrm>
          <a:prstGeom prst="rect">
            <a:avLst/>
          </a:prstGeom>
          <a:solidFill>
            <a:srgbClr val="D0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err="1"/>
          </a:p>
        </p:txBody>
      </p:sp>
      <p:pic>
        <p:nvPicPr>
          <p:cNvPr id="14" name="4DD7B739-8E29-40E7-9D1C-1D7CA3EA04D3" descr="533FFF42-CB00-45B8-834A-5C655668D851@edimax">
            <a:extLst>
              <a:ext uri="{FF2B5EF4-FFF2-40B4-BE49-F238E27FC236}">
                <a16:creationId xmlns:a16="http://schemas.microsoft.com/office/drawing/2014/main" id="{CD8B8899-CBC8-4DD2-9D9D-72A038E94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3368" y="1381908"/>
            <a:ext cx="4132014" cy="4958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779490" y="3246789"/>
            <a:ext cx="4831323" cy="749808"/>
          </a:xfrm>
        </p:spPr>
        <p:txBody>
          <a:bodyPr/>
          <a:lstStyle/>
          <a:p>
            <a:r>
              <a:rPr lang="en-GB" dirty="0">
                <a:cs typeface="Arial"/>
              </a:rPr>
              <a:t>May / June 2024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44608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Juni 2024</a:t>
            </a:r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dirty="0" smtClean="0"/>
              <a:pPr/>
              <a:t>10</a:t>
            </a:fld>
            <a:endParaRPr lang="en-GB" noProof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29BF14-E044-431D-5412-40CFB45E404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C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8E451-1350-8310-1D68-A5DB80A15161}"/>
              </a:ext>
            </a:extLst>
          </p:cNvPr>
          <p:cNvSpPr txBox="1"/>
          <p:nvPr/>
        </p:nvSpPr>
        <p:spPr bwMode="auto">
          <a:xfrm>
            <a:off x="-1115857" y="811601"/>
            <a:ext cx="23012400" cy="7671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40000">
                <a:solidFill>
                  <a:schemeClr val="bg1"/>
                </a:solidFill>
                <a:latin typeface="+mj-lt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59720099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t>Juni 2024</a:t>
            </a:r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BAE6A-B452-4007-8177-56DD051636F9}" type="slidenum">
              <a:rPr kumimoji="0" lang="en-GB" sz="850" b="0" i="0" u="none" strike="noStrike" kern="1200" cap="none" spc="0" normalizeH="0" baseline="0" noProof="1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82107FA-BBE6-1FC2-FD24-0C01A066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Transition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SSPF – Full </a:t>
            </a:r>
            <a:r>
              <a:rPr lang="nl-NL" dirty="0" err="1"/>
              <a:t>compensation</a:t>
            </a:r>
            <a:endParaRPr lang="nl-NL" dirty="0"/>
          </a:p>
        </p:txBody>
      </p:sp>
      <p:sp>
        <p:nvSpPr>
          <p:cNvPr id="9" name="Rechthoek 5">
            <a:extLst>
              <a:ext uri="{FF2B5EF4-FFF2-40B4-BE49-F238E27FC236}">
                <a16:creationId xmlns:a16="http://schemas.microsoft.com/office/drawing/2014/main" id="{B3FCFC09-9516-13BD-610A-2C02A92DDB26}"/>
              </a:ext>
            </a:extLst>
          </p:cNvPr>
          <p:cNvSpPr/>
          <p:nvPr/>
        </p:nvSpPr>
        <p:spPr>
          <a:xfrm>
            <a:off x="0" y="1570953"/>
            <a:ext cx="12192000" cy="4334088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D5BD66-5C5A-8527-981D-727894DFCEB3}"/>
              </a:ext>
            </a:extLst>
          </p:cNvPr>
          <p:cNvSpPr txBox="1"/>
          <p:nvPr/>
        </p:nvSpPr>
        <p:spPr bwMode="auto">
          <a:xfrm>
            <a:off x="763037" y="1918343"/>
            <a:ext cx="3964848" cy="34092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GB" sz="1600" dirty="0">
                <a:latin typeface="+mj-lt"/>
              </a:rPr>
              <a:t>Negative consequences </a:t>
            </a:r>
            <a:r>
              <a:rPr lang="en-GB" sz="1600" dirty="0"/>
              <a:t>in future accrual </a:t>
            </a:r>
            <a:r>
              <a:rPr lang="en-GB" sz="1600" dirty="0">
                <a:latin typeface="+mj-lt"/>
              </a:rPr>
              <a:t>are being compensated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en-GB" sz="1600" dirty="0"/>
          </a:p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GB" sz="1600" dirty="0">
                <a:latin typeface="+mj-lt"/>
              </a:rPr>
              <a:t>Full compensation </a:t>
            </a:r>
            <a:r>
              <a:rPr lang="en-GB" sz="1600" dirty="0"/>
              <a:t>via compensation depot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en-GB" sz="1600" dirty="0"/>
          </a:p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GB" sz="1600" dirty="0"/>
              <a:t>Financed from </a:t>
            </a:r>
            <a:r>
              <a:rPr lang="en-GB" sz="1600" dirty="0">
                <a:latin typeface="+mj-lt"/>
              </a:rPr>
              <a:t>SSPF buffers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en-GB" sz="1600" dirty="0">
              <a:latin typeface="+mj-lt"/>
            </a:endParaRPr>
          </a:p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GB" sz="1600" dirty="0">
                <a:latin typeface="+mj-lt"/>
              </a:rPr>
              <a:t>Payment in individual pension pot</a:t>
            </a:r>
            <a:r>
              <a:rPr lang="en-GB" sz="1600" dirty="0"/>
              <a:t>, spread over 10 years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15131-02D3-9472-344D-AF8D14639FA1}"/>
              </a:ext>
            </a:extLst>
          </p:cNvPr>
          <p:cNvSpPr txBox="1"/>
          <p:nvPr/>
        </p:nvSpPr>
        <p:spPr bwMode="auto">
          <a:xfrm>
            <a:off x="1136712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rgbClr val="009EB4"/>
                </a:solidFill>
              </a:rPr>
              <a:t> SNPS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FB822C-F75A-B2F6-7A86-B346EB0751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9"/>
          <a:stretch/>
        </p:blipFill>
        <p:spPr>
          <a:xfrm>
            <a:off x="5819317" y="2029433"/>
            <a:ext cx="5723581" cy="343751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36499E-F1A2-6E3B-C1CE-D264761585D7}"/>
              </a:ext>
            </a:extLst>
          </p:cNvPr>
          <p:cNvSpPr/>
          <p:nvPr/>
        </p:nvSpPr>
        <p:spPr>
          <a:xfrm>
            <a:off x="6536987" y="5051897"/>
            <a:ext cx="2010383" cy="350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ShellMedium" panose="00000600000000000000" pitchFamily="50" charset="0"/>
              </a:rPr>
              <a:t>Regular premium 21% + 2%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46A5D58-356F-95B4-7867-B4918F5163D9}"/>
              </a:ext>
            </a:extLst>
          </p:cNvPr>
          <p:cNvSpPr/>
          <p:nvPr/>
        </p:nvSpPr>
        <p:spPr>
          <a:xfrm>
            <a:off x="8922852" y="5053582"/>
            <a:ext cx="2620046" cy="3501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000" dirty="0">
                <a:solidFill>
                  <a:schemeClr val="tx2">
                    <a:lumMod val="75000"/>
                  </a:schemeClr>
                </a:solidFill>
                <a:latin typeface="ShellMedium" panose="00000600000000000000" pitchFamily="50" charset="0"/>
              </a:rPr>
              <a:t>Compensation from compensation depot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54E273-4835-39FC-1837-C7BCCB325D20}"/>
              </a:ext>
            </a:extLst>
          </p:cNvPr>
          <p:cNvSpPr/>
          <p:nvPr/>
        </p:nvSpPr>
        <p:spPr>
          <a:xfrm>
            <a:off x="5995057" y="2184400"/>
            <a:ext cx="5372100" cy="584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dirty="0">
                <a:solidFill>
                  <a:schemeClr val="tx2">
                    <a:lumMod val="75000"/>
                  </a:schemeClr>
                </a:solidFill>
              </a:rPr>
              <a:t>Overview premium for future accrual</a:t>
            </a:r>
          </a:p>
        </p:txBody>
      </p:sp>
    </p:spTree>
    <p:extLst>
      <p:ext uri="{BB962C8B-B14F-4D97-AF65-F5344CB8AC3E}">
        <p14:creationId xmlns:p14="http://schemas.microsoft.com/office/powerpoint/2010/main" val="111294467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9D320B6-E27E-F59B-8F24-2239CEC8686F}"/>
              </a:ext>
            </a:extLst>
          </p:cNvPr>
          <p:cNvSpPr/>
          <p:nvPr/>
        </p:nvSpPr>
        <p:spPr>
          <a:xfrm>
            <a:off x="12915" y="1448837"/>
            <a:ext cx="12192000" cy="4888167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976667" y="6469200"/>
            <a:ext cx="1731348" cy="237600"/>
          </a:xfrm>
        </p:spPr>
        <p:txBody>
          <a:bodyPr/>
          <a:lstStyle/>
          <a:p>
            <a:r>
              <a:rPr lang="en-US" sz="1000" noProof="1"/>
              <a:t>June 2024</a:t>
            </a:r>
            <a:endParaRPr lang="en-GB" sz="1000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0500" y="6469199"/>
            <a:ext cx="427503" cy="237600"/>
          </a:xfrm>
        </p:spPr>
        <p:txBody>
          <a:bodyPr/>
          <a:lstStyle/>
          <a:p>
            <a:fld id="{D32BAE6A-B452-4007-8177-56DD051636F9}" type="slidenum">
              <a:rPr lang="en-GB" sz="1000" noProof="1" dirty="0" smtClean="0"/>
              <a:pPr/>
              <a:t>12</a:t>
            </a:fld>
            <a:endParaRPr lang="en-GB" sz="1000" noProof="1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92929E72-C990-47FE-8B72-33F286AF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800"/>
            <a:ext cx="11171238" cy="751631"/>
          </a:xfrm>
        </p:spPr>
        <p:txBody>
          <a:bodyPr/>
          <a:lstStyle/>
          <a:p>
            <a:r>
              <a:rPr lang="en-GB" dirty="0">
                <a:latin typeface="ShellBold"/>
              </a:rPr>
              <a:t>The transition for SSPF – What is right for the members?</a:t>
            </a:r>
          </a:p>
        </p:txBody>
      </p:sp>
      <p:pic>
        <p:nvPicPr>
          <p:cNvPr id="30" name="881D8FFC-7C43-45D4-837C-9581803B42D3">
            <a:extLst>
              <a:ext uri="{FF2B5EF4-FFF2-40B4-BE49-F238E27FC236}">
                <a16:creationId xmlns:a16="http://schemas.microsoft.com/office/drawing/2014/main" id="{D01A321B-803D-4FA6-9AD2-E94973FD25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24338" y="4171163"/>
            <a:ext cx="2048795" cy="182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A70C55B0-55C2-4D50-AEA2-092F92AAB349">
            <a:extLst>
              <a:ext uri="{FF2B5EF4-FFF2-40B4-BE49-F238E27FC236}">
                <a16:creationId xmlns:a16="http://schemas.microsoft.com/office/drawing/2014/main" id="{B5DFE34E-CB35-4D79-90FA-D60937C2D9C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338" y="1801472"/>
            <a:ext cx="1951446" cy="18271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EB58C495-213D-4448-ABA0-30CD76C253AC}"/>
              </a:ext>
            </a:extLst>
          </p:cNvPr>
          <p:cNvGrpSpPr/>
          <p:nvPr/>
        </p:nvGrpSpPr>
        <p:grpSpPr>
          <a:xfrm>
            <a:off x="3923127" y="2156825"/>
            <a:ext cx="1951446" cy="975723"/>
            <a:chOff x="2734718" y="364309"/>
            <a:chExt cx="1951446" cy="975723"/>
          </a:xfrm>
          <a:solidFill>
            <a:srgbClr val="FBCE07"/>
          </a:solidFill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ABD4E047-4ACB-4A00-B809-69D12E7B1B0D}"/>
                </a:ext>
              </a:extLst>
            </p:cNvPr>
            <p:cNvSpPr/>
            <p:nvPr/>
          </p:nvSpPr>
          <p:spPr>
            <a:xfrm>
              <a:off x="2734718" y="364309"/>
              <a:ext cx="1951446" cy="9757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NL" sz="2800"/>
            </a:p>
          </p:txBody>
        </p:sp>
        <p:sp>
          <p:nvSpPr>
            <p:cNvPr id="43" name="Rectangle: Rounded Corners 4">
              <a:extLst>
                <a:ext uri="{FF2B5EF4-FFF2-40B4-BE49-F238E27FC236}">
                  <a16:creationId xmlns:a16="http://schemas.microsoft.com/office/drawing/2014/main" id="{168C94A0-3C73-4DEE-87EE-139A1B993DB0}"/>
                </a:ext>
              </a:extLst>
            </p:cNvPr>
            <p:cNvSpPr txBox="1"/>
            <p:nvPr/>
          </p:nvSpPr>
          <p:spPr>
            <a:xfrm>
              <a:off x="2763296" y="392887"/>
              <a:ext cx="1894290" cy="9185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+mj-lt"/>
                </a:rPr>
                <a:t>CONVERSION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+mn-lt"/>
                </a:rPr>
                <a:t>(</a:t>
              </a:r>
              <a:r>
                <a:rPr lang="en-GB" sz="1400" b="0" kern="1200" dirty="0">
                  <a:latin typeface="+mn-lt"/>
                </a:rPr>
                <a:t>DEFAULT)</a:t>
              </a: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DA58FBB-9334-4CA0-999F-8D8A76410CF5}"/>
              </a:ext>
            </a:extLst>
          </p:cNvPr>
          <p:cNvCxnSpPr>
            <a:cxnSpLocks/>
          </p:cNvCxnSpPr>
          <p:nvPr/>
        </p:nvCxnSpPr>
        <p:spPr>
          <a:xfrm flipV="1">
            <a:off x="3616149" y="3347311"/>
            <a:ext cx="534882" cy="351264"/>
          </a:xfrm>
          <a:prstGeom prst="line">
            <a:avLst/>
          </a:prstGeom>
          <a:ln w="19050">
            <a:solidFill>
              <a:srgbClr val="6419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BE967E1-2416-40AE-81CA-0D493FAE7A12}"/>
              </a:ext>
            </a:extLst>
          </p:cNvPr>
          <p:cNvCxnSpPr>
            <a:cxnSpLocks/>
          </p:cNvCxnSpPr>
          <p:nvPr/>
        </p:nvCxnSpPr>
        <p:spPr>
          <a:xfrm>
            <a:off x="3634987" y="3922892"/>
            <a:ext cx="521181" cy="385057"/>
          </a:xfrm>
          <a:prstGeom prst="line">
            <a:avLst/>
          </a:prstGeom>
          <a:ln w="19050">
            <a:solidFill>
              <a:srgbClr val="6419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89FCA25E-5995-4CD1-B318-9CE8296F483E}"/>
              </a:ext>
            </a:extLst>
          </p:cNvPr>
          <p:cNvSpPr txBox="1"/>
          <p:nvPr/>
        </p:nvSpPr>
        <p:spPr bwMode="auto">
          <a:xfrm>
            <a:off x="4739266" y="3681155"/>
            <a:ext cx="677764" cy="306879"/>
          </a:xfrm>
          <a:prstGeom prst="rect">
            <a:avLst/>
          </a:prstGeom>
          <a:solidFill>
            <a:srgbClr val="641964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b="1">
                <a:solidFill>
                  <a:schemeClr val="bg1"/>
                </a:solidFill>
              </a:rPr>
              <a:t>OF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82CD22C1-7D0B-4422-A724-0265C9994A8F}"/>
              </a:ext>
            </a:extLst>
          </p:cNvPr>
          <p:cNvGrpSpPr/>
          <p:nvPr/>
        </p:nvGrpSpPr>
        <p:grpSpPr>
          <a:xfrm>
            <a:off x="3964367" y="4569114"/>
            <a:ext cx="1951446" cy="975723"/>
            <a:chOff x="2734718" y="1486390"/>
            <a:chExt cx="1951446" cy="975723"/>
          </a:xfrm>
          <a:solidFill>
            <a:srgbClr val="009EB4"/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46DC4D8-E24D-42F9-A2F2-9CFEA9EE3D37}"/>
                </a:ext>
              </a:extLst>
            </p:cNvPr>
            <p:cNvSpPr/>
            <p:nvPr/>
          </p:nvSpPr>
          <p:spPr>
            <a:xfrm>
              <a:off x="2734718" y="1486390"/>
              <a:ext cx="1951446" cy="97572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NL" sz="2800"/>
            </a:p>
          </p:txBody>
        </p:sp>
        <p:sp>
          <p:nvSpPr>
            <p:cNvPr id="52" name="Rectangle: Rounded Corners 6">
              <a:extLst>
                <a:ext uri="{FF2B5EF4-FFF2-40B4-BE49-F238E27FC236}">
                  <a16:creationId xmlns:a16="http://schemas.microsoft.com/office/drawing/2014/main" id="{EC9720D8-380B-465F-A413-7DA8EF1E674D}"/>
                </a:ext>
              </a:extLst>
            </p:cNvPr>
            <p:cNvSpPr txBox="1"/>
            <p:nvPr/>
          </p:nvSpPr>
          <p:spPr>
            <a:xfrm>
              <a:off x="2763296" y="1514968"/>
              <a:ext cx="1894290" cy="918567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 b="1" kern="1200" dirty="0">
                  <a:latin typeface="+mj-lt"/>
                </a:rPr>
                <a:t>LEAVING BEHIND</a:t>
              </a:r>
              <a:br>
                <a:rPr lang="en-GB" sz="1400" b="1" kern="1200" dirty="0">
                  <a:latin typeface="+mj-lt"/>
                </a:rPr>
              </a:br>
              <a:r>
                <a:rPr lang="en-GB" sz="1400" b="1" kern="1200" dirty="0">
                  <a:latin typeface="+mj-lt"/>
                </a:rPr>
                <a:t>(</a:t>
              </a:r>
              <a:r>
                <a:rPr lang="en-GB" sz="1400" b="0" kern="1200" dirty="0">
                  <a:latin typeface="+mn-lt"/>
                </a:rPr>
                <a:t>EXCEPTION)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D807D54-02E2-4EA0-BE85-A07CAD293C3C}"/>
              </a:ext>
            </a:extLst>
          </p:cNvPr>
          <p:cNvSpPr txBox="1"/>
          <p:nvPr/>
        </p:nvSpPr>
        <p:spPr bwMode="auto">
          <a:xfrm>
            <a:off x="470246" y="3279149"/>
            <a:ext cx="3153685" cy="1093376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2000" b="1" dirty="0">
                <a:solidFill>
                  <a:srgbClr val="009EB4"/>
                </a:solidFill>
              </a:rPr>
              <a:t>       TRANSITION SSPF</a:t>
            </a:r>
            <a:br>
              <a:rPr lang="en-US" sz="1200" dirty="0">
                <a:solidFill>
                  <a:srgbClr val="404040"/>
                </a:solidFill>
              </a:rPr>
            </a:br>
            <a:r>
              <a:rPr lang="en-US" sz="1400" dirty="0">
                <a:solidFill>
                  <a:srgbClr val="404040"/>
                </a:solidFill>
                <a:cs typeface="Arial" panose="020B0604020202020204" pitchFamily="34" charset="0"/>
              </a:rPr>
              <a:t>Defined Benefit Plan</a:t>
            </a:r>
            <a:br>
              <a:rPr lang="en-US" sz="1400" dirty="0">
                <a:solidFill>
                  <a:srgbClr val="404040"/>
                </a:solidFill>
                <a:cs typeface="Arial" panose="020B0604020202020204" pitchFamily="34" charset="0"/>
              </a:rPr>
            </a:br>
            <a:endParaRPr lang="en-US" sz="1400" dirty="0">
              <a:solidFill>
                <a:srgbClr val="404040"/>
              </a:solidFill>
            </a:endParaRPr>
          </a:p>
        </p:txBody>
      </p:sp>
      <p:sp>
        <p:nvSpPr>
          <p:cNvPr id="36" name="Ovaal 12">
            <a:extLst>
              <a:ext uri="{FF2B5EF4-FFF2-40B4-BE49-F238E27FC236}">
                <a16:creationId xmlns:a16="http://schemas.microsoft.com/office/drawing/2014/main" id="{A9280643-F090-4349-9770-2E80689C2652}"/>
              </a:ext>
            </a:extLst>
          </p:cNvPr>
          <p:cNvSpPr/>
          <p:nvPr/>
        </p:nvSpPr>
        <p:spPr>
          <a:xfrm>
            <a:off x="675887" y="3375656"/>
            <a:ext cx="342706" cy="342705"/>
          </a:xfrm>
          <a:prstGeom prst="ellipse">
            <a:avLst/>
          </a:prstGeom>
          <a:solidFill>
            <a:srgbClr val="FBCE07"/>
          </a:solidFill>
          <a:ln>
            <a:solidFill>
              <a:srgbClr val="FBCE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4AC3EAFA-22E4-429E-9233-BB380E958D44}"/>
              </a:ext>
            </a:extLst>
          </p:cNvPr>
          <p:cNvSpPr txBox="1"/>
          <p:nvPr/>
        </p:nvSpPr>
        <p:spPr bwMode="auto">
          <a:xfrm>
            <a:off x="775733" y="3373141"/>
            <a:ext cx="31750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b="1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EDB387-8F5A-C888-71CA-C85158A09EFA}"/>
              </a:ext>
            </a:extLst>
          </p:cNvPr>
          <p:cNvSpPr txBox="1"/>
          <p:nvPr/>
        </p:nvSpPr>
        <p:spPr bwMode="auto">
          <a:xfrm>
            <a:off x="1136712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rgbClr val="009EB4"/>
                </a:solidFill>
              </a:rPr>
              <a:t> SSPF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A55EC2-1FCC-4EEF-6CF0-09ABD1B95B91}"/>
              </a:ext>
            </a:extLst>
          </p:cNvPr>
          <p:cNvSpPr/>
          <p:nvPr/>
        </p:nvSpPr>
        <p:spPr>
          <a:xfrm>
            <a:off x="7286054" y="2029230"/>
            <a:ext cx="4708358" cy="1371600"/>
          </a:xfrm>
          <a:prstGeom prst="rect">
            <a:avLst/>
          </a:prstGeom>
          <a:solidFill>
            <a:srgbClr val="F7F7F7"/>
          </a:solidFill>
          <a:ln w="28575">
            <a:solidFill>
              <a:srgbClr val="009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Conversion </a:t>
            </a:r>
            <a:r>
              <a:rPr lang="en-GB" sz="1400" dirty="0">
                <a:solidFill>
                  <a:srgbClr val="A6A6A6"/>
                </a:solidFill>
                <a:latin typeface="ShellMedium"/>
              </a:rPr>
              <a:t>accrued pensions to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A6A6A6"/>
                </a:solidFill>
                <a:latin typeface="ShellMedium"/>
              </a:rPr>
              <a:t>individual pension pot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rgbClr val="A6A6A6"/>
              </a:solidFill>
              <a:latin typeface="ShellMedium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A6A6A6"/>
                </a:solidFill>
                <a:latin typeface="ShellMedium"/>
              </a:rPr>
              <a:t>Pension outcome depends on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A6A6A6"/>
                </a:solidFill>
                <a:latin typeface="ShellMedium"/>
              </a:rPr>
              <a:t>investment results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13E01A6-4B13-7182-4355-DAF262C6E87E}"/>
              </a:ext>
            </a:extLst>
          </p:cNvPr>
          <p:cNvSpPr/>
          <p:nvPr/>
        </p:nvSpPr>
        <p:spPr>
          <a:xfrm>
            <a:off x="7286054" y="4418051"/>
            <a:ext cx="4708358" cy="1371600"/>
          </a:xfrm>
          <a:prstGeom prst="rect">
            <a:avLst/>
          </a:prstGeom>
          <a:solidFill>
            <a:srgbClr val="F7F7F7"/>
          </a:solidFill>
          <a:ln w="28575">
            <a:solidFill>
              <a:srgbClr val="009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Accrued pensions stay behind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400" dirty="0">
                <a:solidFill>
                  <a:srgbClr val="A6A6A6"/>
                </a:solidFill>
                <a:latin typeface="ShellMedium"/>
              </a:rPr>
              <a:t>Sponsor guarantee remains in place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rgbClr val="A6A6A6"/>
              </a:solidFill>
              <a:latin typeface="ShellMedium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Indexation rules change</a:t>
            </a:r>
          </a:p>
        </p:txBody>
      </p:sp>
    </p:spTree>
    <p:extLst>
      <p:ext uri="{BB962C8B-B14F-4D97-AF65-F5344CB8AC3E}">
        <p14:creationId xmlns:p14="http://schemas.microsoft.com/office/powerpoint/2010/main" val="365154070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3B53EC74-C901-0272-D550-FC8A5CC9C469}"/>
              </a:ext>
            </a:extLst>
          </p:cNvPr>
          <p:cNvSpPr/>
          <p:nvPr/>
        </p:nvSpPr>
        <p:spPr>
          <a:xfrm>
            <a:off x="259307" y="6287518"/>
            <a:ext cx="9024970" cy="570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5" name="Rechthoek 5">
            <a:extLst>
              <a:ext uri="{FF2B5EF4-FFF2-40B4-BE49-F238E27FC236}">
                <a16:creationId xmlns:a16="http://schemas.microsoft.com/office/drawing/2014/main" id="{D58F51D3-864D-C5DB-F1BA-C17E4CD25060}"/>
              </a:ext>
            </a:extLst>
          </p:cNvPr>
          <p:cNvSpPr/>
          <p:nvPr/>
        </p:nvSpPr>
        <p:spPr>
          <a:xfrm>
            <a:off x="0" y="1597867"/>
            <a:ext cx="12192000" cy="4538451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8976667" y="6469200"/>
            <a:ext cx="1731348" cy="237600"/>
          </a:xfrm>
        </p:spPr>
        <p:txBody>
          <a:bodyPr/>
          <a:lstStyle/>
          <a:p>
            <a:r>
              <a:rPr lang="en-US" noProof="1"/>
              <a:t>June 2024</a:t>
            </a:r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30500" y="6469199"/>
            <a:ext cx="427503" cy="237600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BAE6A-B452-4007-8177-56DD051636F9}" type="slidenum">
              <a:rPr kumimoji="0" lang="en-GB" sz="850" b="0" i="0" u="none" strike="noStrike" kern="1200" cap="none" spc="0" normalizeH="0" baseline="0" noProof="1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92929E72-C990-47FE-8B72-33F286AF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800"/>
            <a:ext cx="11171238" cy="751631"/>
          </a:xfrm>
        </p:spPr>
        <p:txBody>
          <a:bodyPr/>
          <a:lstStyle/>
          <a:p>
            <a:r>
              <a:rPr lang="en-US" dirty="0"/>
              <a:t>Conversion offers clear benefits for members</a:t>
            </a:r>
            <a:br>
              <a:rPr lang="en-US" dirty="0"/>
            </a:br>
            <a:r>
              <a:rPr lang="en-US" dirty="0"/>
              <a:t>at a funding ratio &gt; 125%</a:t>
            </a:r>
            <a:br>
              <a:rPr lang="en-US" dirty="0"/>
            </a:br>
            <a:endParaRPr lang="en-GB" dirty="0">
              <a:solidFill>
                <a:srgbClr val="A6A6A6"/>
              </a:solidFill>
              <a:latin typeface="+mj-lt"/>
            </a:endParaRPr>
          </a:p>
        </p:txBody>
      </p:sp>
      <p:pic>
        <p:nvPicPr>
          <p:cNvPr id="40" name="A70C55B0-55C2-4D50-AEA2-092F92AAB349">
            <a:extLst>
              <a:ext uri="{FF2B5EF4-FFF2-40B4-BE49-F238E27FC236}">
                <a16:creationId xmlns:a16="http://schemas.microsoft.com/office/drawing/2014/main" id="{B5DFE34E-CB35-4D79-90FA-D60937C2D9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5367" y="4101965"/>
            <a:ext cx="2025271" cy="189623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CAE782-7986-DD1A-C980-F1215B01216E}"/>
              </a:ext>
            </a:extLst>
          </p:cNvPr>
          <p:cNvSpPr txBox="1"/>
          <p:nvPr/>
        </p:nvSpPr>
        <p:spPr bwMode="auto">
          <a:xfrm>
            <a:off x="507999" y="2029139"/>
            <a:ext cx="4292601" cy="491545"/>
          </a:xfrm>
          <a:prstGeom prst="rect">
            <a:avLst/>
          </a:prstGeom>
          <a:solidFill>
            <a:srgbClr val="F7F7F7"/>
          </a:solidFill>
          <a:ln w="19050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91440" tIns="9144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Higher expected pension outcomes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546035-7E50-D65C-95A5-C7CB5F33BA41}"/>
              </a:ext>
            </a:extLst>
          </p:cNvPr>
          <p:cNvSpPr txBox="1"/>
          <p:nvPr/>
        </p:nvSpPr>
        <p:spPr bwMode="auto">
          <a:xfrm>
            <a:off x="508000" y="2953074"/>
            <a:ext cx="4292601" cy="491545"/>
          </a:xfrm>
          <a:prstGeom prst="rect">
            <a:avLst/>
          </a:prstGeom>
          <a:solidFill>
            <a:srgbClr val="F7F7F7"/>
          </a:solidFill>
          <a:ln w="19050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91440" tIns="9144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Greater equality between members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5D99DF-7BAB-E76E-F5A4-93016BA4A72F}"/>
              </a:ext>
            </a:extLst>
          </p:cNvPr>
          <p:cNvSpPr txBox="1"/>
          <p:nvPr/>
        </p:nvSpPr>
        <p:spPr bwMode="auto">
          <a:xfrm>
            <a:off x="479189" y="3881513"/>
            <a:ext cx="4292601" cy="836255"/>
          </a:xfrm>
          <a:prstGeom prst="rect">
            <a:avLst/>
          </a:prstGeom>
          <a:solidFill>
            <a:srgbClr val="F7F7F7"/>
          </a:solidFill>
          <a:ln w="19050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91440" tIns="9144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lang="en-US" sz="1600" dirty="0">
                <a:solidFill>
                  <a:srgbClr val="404040"/>
                </a:solidFill>
              </a:rPr>
              <a:t>Measures for pensioners to avoid pension cuts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51D1AB-24B5-0D81-39F5-970B7B9126A8}"/>
              </a:ext>
            </a:extLst>
          </p:cNvPr>
          <p:cNvSpPr txBox="1"/>
          <p:nvPr/>
        </p:nvSpPr>
        <p:spPr bwMode="auto">
          <a:xfrm>
            <a:off x="479190" y="5154662"/>
            <a:ext cx="4292601" cy="836255"/>
          </a:xfrm>
          <a:prstGeom prst="rect">
            <a:avLst/>
          </a:prstGeom>
          <a:solidFill>
            <a:srgbClr val="F7F7F7"/>
          </a:solidFill>
          <a:ln w="19050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91440" tIns="91440" rIns="0" bIns="9144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+mn-ea"/>
                <a:cs typeface="+mn-cs"/>
              </a:rPr>
              <a:t>Future-proof in view of legislation and providers in the market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D73EB9B-66B8-455F-577F-D60AFAC47D70}"/>
              </a:ext>
            </a:extLst>
          </p:cNvPr>
          <p:cNvSpPr/>
          <p:nvPr/>
        </p:nvSpPr>
        <p:spPr>
          <a:xfrm>
            <a:off x="6096000" y="1856784"/>
            <a:ext cx="4708358" cy="1912299"/>
          </a:xfrm>
          <a:prstGeom prst="rect">
            <a:avLst/>
          </a:prstGeom>
          <a:solidFill>
            <a:srgbClr val="F7F7F7"/>
          </a:solidFill>
          <a:ln w="28575">
            <a:solidFill>
              <a:srgbClr val="009E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Buffers are shared: compensation + increase in pension capital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More tax space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But also higher risks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400" dirty="0">
              <a:solidFill>
                <a:srgbClr val="A6A6A6"/>
              </a:solidFill>
              <a:latin typeface="ShellMedium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Financial contribution for ceased guarantee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AB2E282F-18C7-0A96-46DB-5B97DE001050}"/>
              </a:ext>
            </a:extLst>
          </p:cNvPr>
          <p:cNvSpPr/>
          <p:nvPr/>
        </p:nvSpPr>
        <p:spPr>
          <a:xfrm>
            <a:off x="5041232" y="2101785"/>
            <a:ext cx="854242" cy="34625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1A5C9-0731-3054-75AA-DF1984F8928E}"/>
              </a:ext>
            </a:extLst>
          </p:cNvPr>
          <p:cNvSpPr txBox="1"/>
          <p:nvPr/>
        </p:nvSpPr>
        <p:spPr bwMode="auto">
          <a:xfrm>
            <a:off x="6104757" y="3972441"/>
            <a:ext cx="3424254" cy="1752018"/>
          </a:xfrm>
          <a:prstGeom prst="rect">
            <a:avLst/>
          </a:prstGeom>
          <a:solidFill>
            <a:srgbClr val="F7F7F7"/>
          </a:solidFill>
          <a:ln w="2857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91440" tIns="91440" rIns="0" bIns="18288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Risk-sharing reserve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ctr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Defensive investment profile</a:t>
            </a:r>
            <a:b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0" marR="0" lvl="0" indent="0" algn="ctr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Purchase of fixed pension at an insurer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CB2E17D2-6711-FF72-BE88-DC836075E94E}"/>
              </a:ext>
            </a:extLst>
          </p:cNvPr>
          <p:cNvSpPr/>
          <p:nvPr/>
        </p:nvSpPr>
        <p:spPr>
          <a:xfrm>
            <a:off x="5041232" y="4101965"/>
            <a:ext cx="854242" cy="34625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041B42-08DC-0101-9625-B8062AC8A6E8}"/>
              </a:ext>
            </a:extLst>
          </p:cNvPr>
          <p:cNvSpPr txBox="1"/>
          <p:nvPr/>
        </p:nvSpPr>
        <p:spPr bwMode="auto">
          <a:xfrm>
            <a:off x="1136712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rgbClr val="009EB4"/>
                </a:solidFill>
              </a:rPr>
              <a:t> SSPF</a:t>
            </a:r>
          </a:p>
        </p:txBody>
      </p:sp>
    </p:spTree>
    <p:extLst>
      <p:ext uri="{BB962C8B-B14F-4D97-AF65-F5344CB8AC3E}">
        <p14:creationId xmlns:p14="http://schemas.microsoft.com/office/powerpoint/2010/main" val="24949470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0B085-EE40-41EA-F242-E34FCF79D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 me introduce you to …</a:t>
            </a:r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017C41-B256-379D-F85A-3B0E65D51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08648" y="6469199"/>
            <a:ext cx="355564" cy="237600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BAE6A-B452-4007-8177-56DD051636F9}" type="slidenum">
              <a:rPr kumimoji="0" lang="en-GB" sz="850" b="0" i="0" u="none" strike="noStrike" kern="1200" cap="none" spc="0" normalizeH="0" baseline="0" noProof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3" name="Rechthoek 5">
            <a:extLst>
              <a:ext uri="{FF2B5EF4-FFF2-40B4-BE49-F238E27FC236}">
                <a16:creationId xmlns:a16="http://schemas.microsoft.com/office/drawing/2014/main" id="{D85573A9-0F30-01FA-A525-03162671C823}"/>
              </a:ext>
            </a:extLst>
          </p:cNvPr>
          <p:cNvSpPr/>
          <p:nvPr/>
        </p:nvSpPr>
        <p:spPr>
          <a:xfrm>
            <a:off x="0" y="1597867"/>
            <a:ext cx="12192000" cy="4538451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BFC523F-20FB-0E5A-410C-3D73C26D7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6" y="1910490"/>
            <a:ext cx="12192000" cy="42347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DEAAB3-4C2D-5ED7-7EA5-52A72FF9E6DE}"/>
              </a:ext>
            </a:extLst>
          </p:cNvPr>
          <p:cNvSpPr txBox="1"/>
          <p:nvPr/>
        </p:nvSpPr>
        <p:spPr bwMode="auto">
          <a:xfrm>
            <a:off x="1136712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rgbClr val="009EB4"/>
                </a:solidFill>
              </a:rPr>
              <a:t> SSPF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369DAF-7166-A5AF-0DB8-30C41BCFC672}"/>
              </a:ext>
            </a:extLst>
          </p:cNvPr>
          <p:cNvSpPr txBox="1"/>
          <p:nvPr/>
        </p:nvSpPr>
        <p:spPr bwMode="auto">
          <a:xfrm>
            <a:off x="1011768" y="4726514"/>
            <a:ext cx="1938867" cy="570156"/>
          </a:xfrm>
          <a:prstGeom prst="rect">
            <a:avLst/>
          </a:prstGeom>
          <a:solidFill>
            <a:srgbClr val="E7F5F8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dirty="0"/>
              <a:t>Age 50</a:t>
            </a:r>
            <a:br>
              <a:rPr lang="nl-NL" sz="1400" dirty="0"/>
            </a:br>
            <a:r>
              <a:rPr lang="nl-NL" sz="1400" dirty="0"/>
              <a:t>25 </a:t>
            </a:r>
            <a:r>
              <a:rPr lang="nl-NL" sz="1400" dirty="0" err="1"/>
              <a:t>years</a:t>
            </a:r>
            <a:r>
              <a:rPr lang="nl-NL" sz="1400" dirty="0"/>
              <a:t> in service </a:t>
            </a:r>
            <a:endParaRPr lang="en-US" sz="1400" dirty="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10428-2159-AA24-FA3A-2BF76285A0BB}"/>
              </a:ext>
            </a:extLst>
          </p:cNvPr>
          <p:cNvSpPr txBox="1"/>
          <p:nvPr/>
        </p:nvSpPr>
        <p:spPr bwMode="auto">
          <a:xfrm>
            <a:off x="3306233" y="4705348"/>
            <a:ext cx="1938867" cy="570156"/>
          </a:xfrm>
          <a:prstGeom prst="rect">
            <a:avLst/>
          </a:prstGeom>
          <a:solidFill>
            <a:srgbClr val="E7F5F8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dirty="0"/>
              <a:t>Age 45</a:t>
            </a:r>
            <a:br>
              <a:rPr lang="nl-NL" sz="1400" dirty="0"/>
            </a:br>
            <a:r>
              <a:rPr lang="nl-NL" sz="1400" dirty="0"/>
              <a:t>12 </a:t>
            </a:r>
            <a:r>
              <a:rPr lang="nl-NL" sz="1400" dirty="0" err="1"/>
              <a:t>years</a:t>
            </a:r>
            <a:r>
              <a:rPr lang="nl-NL" sz="1400" dirty="0"/>
              <a:t> in service </a:t>
            </a:r>
            <a:endParaRPr lang="en-US" sz="1400" dirty="0" err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B0B58-A819-1FF2-923F-69BF20BA3737}"/>
              </a:ext>
            </a:extLst>
          </p:cNvPr>
          <p:cNvSpPr txBox="1"/>
          <p:nvPr/>
        </p:nvSpPr>
        <p:spPr bwMode="auto">
          <a:xfrm>
            <a:off x="5562599" y="4726514"/>
            <a:ext cx="1938867" cy="570156"/>
          </a:xfrm>
          <a:prstGeom prst="rect">
            <a:avLst/>
          </a:prstGeom>
          <a:solidFill>
            <a:srgbClr val="E7F5F8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dirty="0"/>
              <a:t>Age 60</a:t>
            </a:r>
            <a:br>
              <a:rPr lang="nl-NL" sz="1400" dirty="0"/>
            </a:br>
            <a:r>
              <a:rPr lang="nl-NL" sz="1400" dirty="0"/>
              <a:t>35 </a:t>
            </a:r>
            <a:r>
              <a:rPr lang="nl-NL" sz="1400" dirty="0" err="1"/>
              <a:t>years</a:t>
            </a:r>
            <a:r>
              <a:rPr lang="nl-NL" sz="1400" dirty="0"/>
              <a:t> in service </a:t>
            </a:r>
            <a:endParaRPr lang="en-US" sz="140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75C0B0-7F40-E472-D6FC-81C788FD1A4D}"/>
              </a:ext>
            </a:extLst>
          </p:cNvPr>
          <p:cNvSpPr txBox="1"/>
          <p:nvPr/>
        </p:nvSpPr>
        <p:spPr bwMode="auto">
          <a:xfrm>
            <a:off x="7802030" y="4973495"/>
            <a:ext cx="1938867" cy="570156"/>
          </a:xfrm>
          <a:prstGeom prst="rect">
            <a:avLst/>
          </a:prstGeom>
          <a:solidFill>
            <a:srgbClr val="E7F5F8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dirty="0"/>
              <a:t>Age 55</a:t>
            </a:r>
            <a:br>
              <a:rPr lang="nl-NL" sz="1400" dirty="0"/>
            </a:br>
            <a:r>
              <a:rPr lang="nl-NL" sz="1400" dirty="0"/>
              <a:t>32 </a:t>
            </a:r>
            <a:r>
              <a:rPr lang="nl-NL" sz="1400" dirty="0" err="1"/>
              <a:t>years</a:t>
            </a:r>
            <a:r>
              <a:rPr lang="nl-NL" sz="1400" dirty="0"/>
              <a:t> in service </a:t>
            </a:r>
            <a:endParaRPr lang="en-US" sz="1400" dirty="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86FE92-041D-B342-1F96-BB3414AC4D6C}"/>
              </a:ext>
            </a:extLst>
          </p:cNvPr>
          <p:cNvSpPr txBox="1"/>
          <p:nvPr/>
        </p:nvSpPr>
        <p:spPr bwMode="auto">
          <a:xfrm>
            <a:off x="7531097" y="4717659"/>
            <a:ext cx="1938867" cy="268535"/>
          </a:xfrm>
          <a:prstGeom prst="rect">
            <a:avLst/>
          </a:prstGeom>
          <a:solidFill>
            <a:srgbClr val="E7F5F8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dirty="0"/>
              <a:t>(incl. shift </a:t>
            </a:r>
            <a:r>
              <a:rPr lang="nl-NL" sz="1400" dirty="0" err="1"/>
              <a:t>allowance</a:t>
            </a:r>
            <a:r>
              <a:rPr lang="nl-NL" sz="1400" dirty="0"/>
              <a:t>)</a:t>
            </a:r>
            <a:endParaRPr lang="en-US" sz="1400" dirty="0" err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94B2E-5FA4-0FCF-5897-ACD19BE152DE}"/>
              </a:ext>
            </a:extLst>
          </p:cNvPr>
          <p:cNvSpPr txBox="1"/>
          <p:nvPr/>
        </p:nvSpPr>
        <p:spPr bwMode="auto">
          <a:xfrm>
            <a:off x="10052905" y="4700727"/>
            <a:ext cx="1938867" cy="570156"/>
          </a:xfrm>
          <a:prstGeom prst="rect">
            <a:avLst/>
          </a:prstGeom>
          <a:solidFill>
            <a:srgbClr val="E7F5F8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dirty="0"/>
              <a:t>Age 57</a:t>
            </a:r>
            <a:br>
              <a:rPr lang="nl-NL" sz="1400" dirty="0"/>
            </a:br>
            <a:r>
              <a:rPr lang="nl-NL" sz="1400" dirty="0"/>
              <a:t>31 </a:t>
            </a:r>
            <a:r>
              <a:rPr lang="nl-NL" sz="1400" dirty="0" err="1"/>
              <a:t>years</a:t>
            </a:r>
            <a:r>
              <a:rPr lang="nl-NL" sz="1400" dirty="0"/>
              <a:t> in service </a:t>
            </a:r>
            <a:endParaRPr lang="en-US" sz="1400" dirty="0" err="1"/>
          </a:p>
        </p:txBody>
      </p:sp>
    </p:spTree>
    <p:extLst>
      <p:ext uri="{BB962C8B-B14F-4D97-AF65-F5344CB8AC3E}">
        <p14:creationId xmlns:p14="http://schemas.microsoft.com/office/powerpoint/2010/main" val="216398540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26847-09F0-9C5C-EB68-CD8C76EC5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15</a:t>
            </a:fld>
            <a:endParaRPr lang="en-GB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AA8C9-76D8-A8C0-EBAD-0672100BFA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5" name="Rechthoek 5">
            <a:extLst>
              <a:ext uri="{FF2B5EF4-FFF2-40B4-BE49-F238E27FC236}">
                <a16:creationId xmlns:a16="http://schemas.microsoft.com/office/drawing/2014/main" id="{A2B1E362-2F57-00F8-5445-A570ABA12F9A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A03032-8528-696B-2506-504CC61A6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conversion?</a:t>
            </a:r>
          </a:p>
        </p:txBody>
      </p:sp>
      <p:sp>
        <p:nvSpPr>
          <p:cNvPr id="7" name="Tekstvak 14">
            <a:extLst>
              <a:ext uri="{FF2B5EF4-FFF2-40B4-BE49-F238E27FC236}">
                <a16:creationId xmlns:a16="http://schemas.microsoft.com/office/drawing/2014/main" id="{C677D8CE-7B54-6F0F-E7E3-6D7F89F37383}"/>
              </a:ext>
            </a:extLst>
          </p:cNvPr>
          <p:cNvSpPr txBox="1"/>
          <p:nvPr/>
        </p:nvSpPr>
        <p:spPr bwMode="auto">
          <a:xfrm>
            <a:off x="8641080" y="5866541"/>
            <a:ext cx="3426931" cy="871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0800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 dirty="0" err="1"/>
              <a:t>Good</a:t>
            </a:r>
            <a:r>
              <a:rPr lang="nl-NL" sz="1400" b="1" dirty="0"/>
              <a:t> </a:t>
            </a:r>
            <a:r>
              <a:rPr lang="nl-NL" sz="1400" b="1" dirty="0" err="1"/>
              <a:t>to</a:t>
            </a:r>
            <a:r>
              <a:rPr lang="nl-NL" sz="1400" b="1" dirty="0"/>
              <a:t> </a:t>
            </a:r>
            <a:r>
              <a:rPr lang="nl-NL" sz="1400" b="1" dirty="0" err="1"/>
              <a:t>know</a:t>
            </a:r>
            <a:r>
              <a:rPr lang="nl-NL" sz="1400" b="1" dirty="0"/>
              <a:t>:</a:t>
            </a:r>
            <a:br>
              <a:rPr lang="nl-NL" sz="1400" b="1" dirty="0"/>
            </a:br>
            <a:r>
              <a:rPr lang="nl-NL" sz="1400" dirty="0" err="1"/>
              <a:t>Based</a:t>
            </a:r>
            <a:r>
              <a:rPr lang="nl-NL" sz="1400" dirty="0"/>
              <a:t> on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funding</a:t>
            </a:r>
            <a:r>
              <a:rPr lang="nl-NL" sz="1400" dirty="0"/>
              <a:t> ratio of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dirty="0"/>
              <a:t> 31 december 2023</a:t>
            </a:r>
          </a:p>
        </p:txBody>
      </p:sp>
      <p:sp>
        <p:nvSpPr>
          <p:cNvPr id="8" name="Rechthoek 22">
            <a:extLst>
              <a:ext uri="{FF2B5EF4-FFF2-40B4-BE49-F238E27FC236}">
                <a16:creationId xmlns:a16="http://schemas.microsoft.com/office/drawing/2014/main" id="{C38C24D3-EA6F-47E5-E86D-63B5587E8966}"/>
              </a:ext>
            </a:extLst>
          </p:cNvPr>
          <p:cNvSpPr/>
          <p:nvPr/>
        </p:nvSpPr>
        <p:spPr>
          <a:xfrm>
            <a:off x="8650705" y="3060427"/>
            <a:ext cx="3426931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spc="-150" dirty="0" err="1">
                <a:solidFill>
                  <a:srgbClr val="404040"/>
                </a:solidFill>
                <a:latin typeface="+mj-lt"/>
              </a:rPr>
              <a:t>Rafik</a:t>
            </a:r>
            <a:br>
              <a:rPr lang="nl-NL" sz="1800" spc="-150" dirty="0">
                <a:solidFill>
                  <a:srgbClr val="404040"/>
                </a:solidFill>
                <a:latin typeface="+mj-lt"/>
              </a:rPr>
            </a:br>
            <a:endParaRPr lang="nl-NL" sz="1800" dirty="0">
              <a:solidFill>
                <a:srgbClr val="404040"/>
              </a:solidFill>
              <a:latin typeface="+mj-lt"/>
            </a:endParaRP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rgbClr val="404040"/>
                </a:solidFill>
              </a:rPr>
              <a:t>Operator (incl. shift </a:t>
            </a:r>
            <a:r>
              <a:rPr lang="nl-NL" sz="1600" dirty="0" err="1">
                <a:solidFill>
                  <a:srgbClr val="404040"/>
                </a:solidFill>
              </a:rPr>
              <a:t>allowance</a:t>
            </a:r>
            <a:r>
              <a:rPr lang="nl-NL" sz="1600" dirty="0">
                <a:solidFill>
                  <a:srgbClr val="404040"/>
                </a:solidFill>
              </a:rPr>
              <a:t>)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b="1" dirty="0">
                <a:solidFill>
                  <a:srgbClr val="404040"/>
                </a:solidFill>
              </a:rPr>
              <a:t>Age 55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rgbClr val="404040"/>
                </a:solidFill>
              </a:rPr>
              <a:t>32 </a:t>
            </a:r>
            <a:r>
              <a:rPr lang="nl-NL" sz="1600" dirty="0" err="1">
                <a:solidFill>
                  <a:srgbClr val="404040"/>
                </a:solidFill>
              </a:rPr>
              <a:t>years</a:t>
            </a:r>
            <a:r>
              <a:rPr lang="nl-NL" sz="1600" dirty="0">
                <a:solidFill>
                  <a:srgbClr val="404040"/>
                </a:solidFill>
              </a:rPr>
              <a:t> in service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rgbClr val="404040"/>
                </a:solidFill>
              </a:rPr>
              <a:t>JG8</a:t>
            </a:r>
          </a:p>
          <a:p>
            <a:endParaRPr lang="nl-NL" sz="1800" dirty="0">
              <a:solidFill>
                <a:schemeClr val="bg1"/>
              </a:solidFill>
              <a:effectLst/>
            </a:endParaRPr>
          </a:p>
        </p:txBody>
      </p:sp>
      <p:pic>
        <p:nvPicPr>
          <p:cNvPr id="9" name="Afbeelding 25" descr="Afbeelding met Menselijk gezicht, tekenfilm, clipart, illustratie&#10;&#10;Automatisch gegenereerde beschrijving">
            <a:extLst>
              <a:ext uri="{FF2B5EF4-FFF2-40B4-BE49-F238E27FC236}">
                <a16:creationId xmlns:a16="http://schemas.microsoft.com/office/drawing/2014/main" id="{51134AF4-191F-9F97-C13B-7683187CE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43" y="851443"/>
            <a:ext cx="1879600" cy="1879600"/>
          </a:xfrm>
          <a:prstGeom prst="rect">
            <a:avLst/>
          </a:prstGeom>
        </p:spPr>
      </p:pic>
      <p:cxnSp>
        <p:nvCxnSpPr>
          <p:cNvPr id="12" name="Rechte verbindingslijn 18">
            <a:extLst>
              <a:ext uri="{FF2B5EF4-FFF2-40B4-BE49-F238E27FC236}">
                <a16:creationId xmlns:a16="http://schemas.microsoft.com/office/drawing/2014/main" id="{5E3E5D0F-495D-1F21-6D82-A5143327B00D}"/>
              </a:ext>
            </a:extLst>
          </p:cNvPr>
          <p:cNvCxnSpPr>
            <a:cxnSpLocks/>
          </p:cNvCxnSpPr>
          <p:nvPr/>
        </p:nvCxnSpPr>
        <p:spPr>
          <a:xfrm flipV="1">
            <a:off x="8727075" y="3539682"/>
            <a:ext cx="2383268" cy="9457"/>
          </a:xfrm>
          <a:prstGeom prst="line">
            <a:avLst/>
          </a:prstGeom>
          <a:noFill/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1">
            <a:extLst>
              <a:ext uri="{FF2B5EF4-FFF2-40B4-BE49-F238E27FC236}">
                <a16:creationId xmlns:a16="http://schemas.microsoft.com/office/drawing/2014/main" id="{2F3C067F-0D08-B8D1-3149-F9B09BC66825}"/>
              </a:ext>
            </a:extLst>
          </p:cNvPr>
          <p:cNvSpPr txBox="1"/>
          <p:nvPr/>
        </p:nvSpPr>
        <p:spPr bwMode="auto">
          <a:xfrm>
            <a:off x="8961692" y="281523"/>
            <a:ext cx="2726815" cy="287707"/>
          </a:xfrm>
          <a:prstGeom prst="rect">
            <a:avLst/>
          </a:prstGeom>
          <a:solidFill>
            <a:srgbClr val="DD1D2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500" b="1" dirty="0">
                <a:solidFill>
                  <a:schemeClr val="bg1"/>
                </a:solidFill>
              </a:rPr>
              <a:t>PLEASE NOTE: SNAPSHOT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4A518C-6138-1C20-0CB3-15F9E735B898}"/>
              </a:ext>
            </a:extLst>
          </p:cNvPr>
          <p:cNvSpPr txBox="1"/>
          <p:nvPr/>
        </p:nvSpPr>
        <p:spPr bwMode="auto">
          <a:xfrm>
            <a:off x="772053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rgbClr val="009EB4"/>
                </a:solidFill>
              </a:rPr>
              <a:t> SSPF</a:t>
            </a:r>
          </a:p>
        </p:txBody>
      </p:sp>
      <p:sp>
        <p:nvSpPr>
          <p:cNvPr id="17" name="Tekstvak 20">
            <a:extLst>
              <a:ext uri="{FF2B5EF4-FFF2-40B4-BE49-F238E27FC236}">
                <a16:creationId xmlns:a16="http://schemas.microsoft.com/office/drawing/2014/main" id="{5BF70256-CBE3-366A-356F-946B5D35617F}"/>
              </a:ext>
            </a:extLst>
          </p:cNvPr>
          <p:cNvSpPr txBox="1"/>
          <p:nvPr/>
        </p:nvSpPr>
        <p:spPr bwMode="auto">
          <a:xfrm>
            <a:off x="780183" y="1363403"/>
            <a:ext cx="4786165" cy="26994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20000"/>
              </a:lnSpc>
              <a:buClr>
                <a:schemeClr val="accent2"/>
              </a:buClr>
              <a:buSzPct val="85000"/>
            </a:pPr>
            <a:r>
              <a:rPr lang="nl-NL" sz="1600" dirty="0">
                <a:solidFill>
                  <a:srgbClr val="DD1D21"/>
                </a:solidFill>
                <a:latin typeface="+mj-lt"/>
              </a:rPr>
              <a:t>THE EXPECTED PENSION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C4BA959-9DCC-F729-EBE2-F58B3D682571}"/>
              </a:ext>
            </a:extLst>
          </p:cNvPr>
          <p:cNvSpPr txBox="1"/>
          <p:nvPr/>
        </p:nvSpPr>
        <p:spPr bwMode="auto">
          <a:xfrm>
            <a:off x="2448421" y="1608845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grpSp>
        <p:nvGrpSpPr>
          <p:cNvPr id="28" name="Groep 27">
            <a:extLst>
              <a:ext uri="{FF2B5EF4-FFF2-40B4-BE49-F238E27FC236}">
                <a16:creationId xmlns:a16="http://schemas.microsoft.com/office/drawing/2014/main" id="{44B6D012-FA5F-AD96-2B29-8F0E587D5A5C}"/>
              </a:ext>
            </a:extLst>
          </p:cNvPr>
          <p:cNvGrpSpPr/>
          <p:nvPr/>
        </p:nvGrpSpPr>
        <p:grpSpPr>
          <a:xfrm>
            <a:off x="1988463" y="1678922"/>
            <a:ext cx="4467374" cy="4692807"/>
            <a:chOff x="1988463" y="1678922"/>
            <a:chExt cx="4467374" cy="4692807"/>
          </a:xfrm>
        </p:grpSpPr>
        <p:pic>
          <p:nvPicPr>
            <p:cNvPr id="10" name="Afbeelding 21" descr="Afbeelding met tekst, schermopname, Lettertype, lijn&#10;&#10;Automatisch gegenereerde beschrijving">
              <a:extLst>
                <a:ext uri="{FF2B5EF4-FFF2-40B4-BE49-F238E27FC236}">
                  <a16:creationId xmlns:a16="http://schemas.microsoft.com/office/drawing/2014/main" id="{8B8E2728-BEFD-B8CD-2366-1C4CA6387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8463" y="1678922"/>
              <a:ext cx="4439544" cy="469280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541584-178E-C433-43EE-76BA4BBE6D12}"/>
                </a:ext>
              </a:extLst>
            </p:cNvPr>
            <p:cNvSpPr txBox="1"/>
            <p:nvPr/>
          </p:nvSpPr>
          <p:spPr bwMode="auto">
            <a:xfrm>
              <a:off x="3049619" y="5638734"/>
              <a:ext cx="944365" cy="4479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1100" dirty="0" err="1">
                  <a:solidFill>
                    <a:srgbClr val="009EB4"/>
                  </a:solidFill>
                </a:rPr>
                <a:t>Extremely</a:t>
              </a:r>
              <a:r>
                <a:rPr lang="nl-NL" sz="1100" dirty="0">
                  <a:solidFill>
                    <a:srgbClr val="009EB4"/>
                  </a:solidFill>
                </a:rPr>
                <a:t> </a:t>
              </a:r>
              <a:br>
                <a:rPr lang="nl-NL" sz="1100" dirty="0">
                  <a:solidFill>
                    <a:srgbClr val="009EB4"/>
                  </a:solidFill>
                </a:rPr>
              </a:br>
              <a:r>
                <a:rPr lang="nl-NL" sz="1100" dirty="0">
                  <a:solidFill>
                    <a:srgbClr val="009EB4"/>
                  </a:solidFill>
                </a:rPr>
                <a:t>bad </a:t>
              </a:r>
              <a:r>
                <a:rPr lang="nl-NL" sz="1100" dirty="0" err="1">
                  <a:solidFill>
                    <a:srgbClr val="009EB4"/>
                  </a:solidFill>
                </a:rPr>
                <a:t>weather</a:t>
              </a:r>
              <a:endParaRPr lang="en-US" sz="1100" dirty="0" err="1">
                <a:solidFill>
                  <a:srgbClr val="009EB4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ACD22CF-7C4D-E955-3F39-5351F78FF843}"/>
                </a:ext>
              </a:extLst>
            </p:cNvPr>
            <p:cNvSpPr txBox="1"/>
            <p:nvPr/>
          </p:nvSpPr>
          <p:spPr bwMode="auto">
            <a:xfrm>
              <a:off x="5483642" y="5638733"/>
              <a:ext cx="944365" cy="44794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1100" dirty="0" err="1">
                  <a:solidFill>
                    <a:srgbClr val="009EB4"/>
                  </a:solidFill>
                </a:rPr>
                <a:t>Extremely</a:t>
              </a:r>
              <a:r>
                <a:rPr lang="nl-NL" sz="1100" dirty="0">
                  <a:solidFill>
                    <a:srgbClr val="009EB4"/>
                  </a:solidFill>
                </a:rPr>
                <a:t> </a:t>
              </a:r>
              <a:br>
                <a:rPr lang="nl-NL" sz="1100" dirty="0">
                  <a:solidFill>
                    <a:srgbClr val="009EB4"/>
                  </a:solidFill>
                </a:rPr>
              </a:br>
              <a:r>
                <a:rPr lang="nl-NL" sz="1100" dirty="0" err="1">
                  <a:solidFill>
                    <a:srgbClr val="009EB4"/>
                  </a:solidFill>
                </a:rPr>
                <a:t>good</a:t>
              </a:r>
              <a:r>
                <a:rPr lang="nl-NL" sz="1100" dirty="0">
                  <a:solidFill>
                    <a:srgbClr val="009EB4"/>
                  </a:solidFill>
                </a:rPr>
                <a:t> </a:t>
              </a:r>
              <a:r>
                <a:rPr lang="nl-NL" sz="1100" dirty="0" err="1">
                  <a:solidFill>
                    <a:srgbClr val="009EB4"/>
                  </a:solidFill>
                </a:rPr>
                <a:t>weather</a:t>
              </a:r>
              <a:endParaRPr lang="en-US" sz="1100" dirty="0" err="1">
                <a:solidFill>
                  <a:srgbClr val="009EB4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ADDF9D9-FBB6-B0DF-B16B-654B8C2E1070}"/>
                </a:ext>
              </a:extLst>
            </p:cNvPr>
            <p:cNvSpPr txBox="1"/>
            <p:nvPr/>
          </p:nvSpPr>
          <p:spPr bwMode="auto">
            <a:xfrm>
              <a:off x="4184988" y="5660218"/>
              <a:ext cx="1104598" cy="21095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1100" dirty="0" err="1">
                  <a:solidFill>
                    <a:srgbClr val="009EB4"/>
                  </a:solidFill>
                </a:rPr>
                <a:t>Expectation</a:t>
              </a:r>
              <a:endParaRPr lang="en-US" sz="1100" dirty="0" err="1">
                <a:solidFill>
                  <a:srgbClr val="009EB4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061D28B-CDF8-8446-417C-C3843D1905AD}"/>
                </a:ext>
              </a:extLst>
            </p:cNvPr>
            <p:cNvSpPr txBox="1"/>
            <p:nvPr/>
          </p:nvSpPr>
          <p:spPr bwMode="auto">
            <a:xfrm>
              <a:off x="3633010" y="6128239"/>
              <a:ext cx="1341157" cy="21095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1100" dirty="0"/>
                <a:t>Conversion (default)</a:t>
              </a:r>
              <a:endParaRPr lang="en-US" sz="1100" dirty="0" err="1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C830EC-75AA-E054-7378-C912ADF32B10}"/>
                </a:ext>
              </a:extLst>
            </p:cNvPr>
            <p:cNvSpPr txBox="1"/>
            <p:nvPr/>
          </p:nvSpPr>
          <p:spPr bwMode="auto">
            <a:xfrm>
              <a:off x="5114680" y="6134366"/>
              <a:ext cx="1341157" cy="210955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1100" dirty="0" err="1"/>
                <a:t>Leaving</a:t>
              </a:r>
              <a:r>
                <a:rPr lang="nl-NL" sz="1100" dirty="0"/>
                <a:t> </a:t>
              </a:r>
              <a:r>
                <a:rPr lang="nl-NL" sz="1100" dirty="0" err="1"/>
                <a:t>behind</a:t>
              </a:r>
              <a:endParaRPr lang="en-US" sz="1100" dirty="0" err="1"/>
            </a:p>
          </p:txBody>
        </p:sp>
        <p:sp>
          <p:nvSpPr>
            <p:cNvPr id="21" name="Tekstvak 20">
              <a:extLst>
                <a:ext uri="{FF2B5EF4-FFF2-40B4-BE49-F238E27FC236}">
                  <a16:creationId xmlns:a16="http://schemas.microsoft.com/office/drawing/2014/main" id="{2EB632CF-2C59-BF85-BC50-CF0540EB09AB}"/>
                </a:ext>
              </a:extLst>
            </p:cNvPr>
            <p:cNvSpPr txBox="1"/>
            <p:nvPr/>
          </p:nvSpPr>
          <p:spPr bwMode="auto">
            <a:xfrm>
              <a:off x="2442221" y="2230117"/>
              <a:ext cx="225910" cy="3068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1600" dirty="0"/>
                <a:t>,</a:t>
              </a:r>
            </a:p>
          </p:txBody>
        </p:sp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EFA3DA64-FA6B-A92C-E427-9D23A59AA954}"/>
                </a:ext>
              </a:extLst>
            </p:cNvPr>
            <p:cNvSpPr txBox="1"/>
            <p:nvPr/>
          </p:nvSpPr>
          <p:spPr bwMode="auto">
            <a:xfrm>
              <a:off x="2466445" y="2851389"/>
              <a:ext cx="225910" cy="3068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1600" dirty="0"/>
                <a:t>,</a:t>
              </a: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7CF45692-A461-583D-4355-FA99983BA126}"/>
                </a:ext>
              </a:extLst>
            </p:cNvPr>
            <p:cNvSpPr txBox="1"/>
            <p:nvPr/>
          </p:nvSpPr>
          <p:spPr bwMode="auto">
            <a:xfrm>
              <a:off x="2389826" y="3488316"/>
              <a:ext cx="225910" cy="3068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1600" dirty="0"/>
                <a:t>,</a:t>
              </a:r>
            </a:p>
          </p:txBody>
        </p:sp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EC9A442C-1545-38AE-6544-3F0BF57D8F7D}"/>
                </a:ext>
              </a:extLst>
            </p:cNvPr>
            <p:cNvSpPr txBox="1"/>
            <p:nvPr/>
          </p:nvSpPr>
          <p:spPr bwMode="auto">
            <a:xfrm>
              <a:off x="2417997" y="4125533"/>
              <a:ext cx="225910" cy="3068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1600" dirty="0"/>
                <a:t>,</a:t>
              </a:r>
            </a:p>
          </p:txBody>
        </p:sp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DC5C11D0-BC95-B822-DA12-B05F17B60837}"/>
                </a:ext>
              </a:extLst>
            </p:cNvPr>
            <p:cNvSpPr txBox="1"/>
            <p:nvPr/>
          </p:nvSpPr>
          <p:spPr bwMode="auto">
            <a:xfrm>
              <a:off x="2417997" y="4740459"/>
              <a:ext cx="225910" cy="3068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1600" dirty="0"/>
                <a:t>,</a:t>
              </a:r>
            </a:p>
          </p:txBody>
        </p:sp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9F268590-CFB3-979F-20E6-79AB273FF1F0}"/>
                </a:ext>
              </a:extLst>
            </p:cNvPr>
            <p:cNvSpPr txBox="1"/>
            <p:nvPr/>
          </p:nvSpPr>
          <p:spPr bwMode="auto">
            <a:xfrm>
              <a:off x="4647579" y="2395467"/>
              <a:ext cx="225910" cy="3260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1700" dirty="0">
                  <a:solidFill>
                    <a:schemeClr val="bg1"/>
                  </a:solidFill>
                </a:rPr>
                <a:t>,</a:t>
              </a:r>
            </a:p>
          </p:txBody>
        </p:sp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A889FCD0-C758-8E7B-B823-20177E7DE4F1}"/>
                </a:ext>
              </a:extLst>
            </p:cNvPr>
            <p:cNvSpPr txBox="1"/>
            <p:nvPr/>
          </p:nvSpPr>
          <p:spPr bwMode="auto">
            <a:xfrm>
              <a:off x="5222103" y="2875176"/>
              <a:ext cx="225910" cy="3260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1700" dirty="0">
                  <a:solidFill>
                    <a:schemeClr val="bg1"/>
                  </a:solidFill>
                </a:rPr>
                <a:t>,</a:t>
              </a:r>
            </a:p>
          </p:txBody>
        </p:sp>
      </p:grpSp>
      <p:sp>
        <p:nvSpPr>
          <p:cNvPr id="29" name="Tekstvak 28">
            <a:extLst>
              <a:ext uri="{FF2B5EF4-FFF2-40B4-BE49-F238E27FC236}">
                <a16:creationId xmlns:a16="http://schemas.microsoft.com/office/drawing/2014/main" id="{C11442F7-2F19-C864-95EA-DB97C778002A}"/>
              </a:ext>
            </a:extLst>
          </p:cNvPr>
          <p:cNvSpPr txBox="1"/>
          <p:nvPr/>
        </p:nvSpPr>
        <p:spPr bwMode="auto">
          <a:xfrm>
            <a:off x="2449970" y="1612680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202483344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26847-09F0-9C5C-EB68-CD8C76EC5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16</a:t>
            </a:fld>
            <a:endParaRPr lang="en-GB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AA8C9-76D8-A8C0-EBAD-0672100BFA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5" name="Rechthoek 5">
            <a:extLst>
              <a:ext uri="{FF2B5EF4-FFF2-40B4-BE49-F238E27FC236}">
                <a16:creationId xmlns:a16="http://schemas.microsoft.com/office/drawing/2014/main" id="{A2B1E362-2F57-00F8-5445-A570ABA12F9A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6" name="Tekstvak 11">
            <a:extLst>
              <a:ext uri="{FF2B5EF4-FFF2-40B4-BE49-F238E27FC236}">
                <a16:creationId xmlns:a16="http://schemas.microsoft.com/office/drawing/2014/main" id="{2707B4EB-9D0F-D13B-35C9-A2AA8C0FED15}"/>
              </a:ext>
            </a:extLst>
          </p:cNvPr>
          <p:cNvSpPr txBox="1"/>
          <p:nvPr/>
        </p:nvSpPr>
        <p:spPr bwMode="auto">
          <a:xfrm>
            <a:off x="9210261" y="151200"/>
            <a:ext cx="2726815" cy="287707"/>
          </a:xfrm>
          <a:prstGeom prst="rect">
            <a:avLst/>
          </a:prstGeom>
          <a:solidFill>
            <a:srgbClr val="DD1D2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500" b="1">
                <a:solidFill>
                  <a:schemeClr val="bg1"/>
                </a:solidFill>
              </a:rPr>
              <a:t>LET OP: MOMENTOPNAME</a:t>
            </a:r>
          </a:p>
        </p:txBody>
      </p:sp>
      <p:sp>
        <p:nvSpPr>
          <p:cNvPr id="7" name="Tekstvak 14">
            <a:extLst>
              <a:ext uri="{FF2B5EF4-FFF2-40B4-BE49-F238E27FC236}">
                <a16:creationId xmlns:a16="http://schemas.microsoft.com/office/drawing/2014/main" id="{C677D8CE-7B54-6F0F-E7E3-6D7F89F37383}"/>
              </a:ext>
            </a:extLst>
          </p:cNvPr>
          <p:cNvSpPr txBox="1"/>
          <p:nvPr/>
        </p:nvSpPr>
        <p:spPr bwMode="auto">
          <a:xfrm>
            <a:off x="8650705" y="5905041"/>
            <a:ext cx="3426931" cy="871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0800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/>
              <a:t>Goed om te weten:</a:t>
            </a:r>
            <a:br>
              <a:rPr lang="nl-NL" sz="1400" b="1"/>
            </a:br>
            <a:r>
              <a:rPr lang="nl-NL" sz="1400"/>
              <a:t>Gebaseerd op de dekkingsgraad 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/>
              <a:t>per 31 december 2023</a:t>
            </a:r>
          </a:p>
        </p:txBody>
      </p:sp>
      <p:sp>
        <p:nvSpPr>
          <p:cNvPr id="8" name="Rechthoek 22">
            <a:extLst>
              <a:ext uri="{FF2B5EF4-FFF2-40B4-BE49-F238E27FC236}">
                <a16:creationId xmlns:a16="http://schemas.microsoft.com/office/drawing/2014/main" id="{C38C24D3-EA6F-47E5-E86D-63B5587E8966}"/>
              </a:ext>
            </a:extLst>
          </p:cNvPr>
          <p:cNvSpPr/>
          <p:nvPr/>
        </p:nvSpPr>
        <p:spPr>
          <a:xfrm>
            <a:off x="8754696" y="3060427"/>
            <a:ext cx="314696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1800" spc="-150" err="1">
                <a:solidFill>
                  <a:srgbClr val="404040"/>
                </a:solidFill>
                <a:latin typeface="+mj-lt"/>
              </a:rPr>
              <a:t>Rafik</a:t>
            </a:r>
            <a:br>
              <a:rPr lang="nl-NL" sz="1800" spc="-150">
                <a:solidFill>
                  <a:srgbClr val="404040"/>
                </a:solidFill>
                <a:latin typeface="+mj-lt"/>
              </a:rPr>
            </a:br>
            <a:endParaRPr lang="nl-NL" sz="1800">
              <a:solidFill>
                <a:srgbClr val="404040"/>
              </a:solidFill>
              <a:latin typeface="+mj-lt"/>
            </a:endParaRP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60 jaar</a:t>
            </a:r>
            <a:r>
              <a:rPr lang="nl-NL" sz="1600" b="1">
                <a:solidFill>
                  <a:srgbClr val="404040"/>
                </a:solidFill>
              </a:rPr>
              <a:t> </a:t>
            </a: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30 jaar in dienst</a:t>
            </a: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Bouwt pensioen op bij SSPF</a:t>
            </a:r>
          </a:p>
          <a:p>
            <a:pPr marL="285750" indent="-285750" algn="r">
              <a:buFont typeface="Wingdings" pitchFamily="2" charset="2"/>
              <a:buChar char="§"/>
            </a:pPr>
            <a:endParaRPr lang="nl-NL" sz="1800">
              <a:solidFill>
                <a:schemeClr val="bg1"/>
              </a:solidFill>
              <a:effectLst/>
            </a:endParaRPr>
          </a:p>
        </p:txBody>
      </p:sp>
      <p:pic>
        <p:nvPicPr>
          <p:cNvPr id="9" name="Afbeelding 25" descr="Afbeelding met Menselijk gezicht, tekenfilm, clipart, illustratie&#10;&#10;Automatisch gegenereerde beschrijving">
            <a:extLst>
              <a:ext uri="{FF2B5EF4-FFF2-40B4-BE49-F238E27FC236}">
                <a16:creationId xmlns:a16="http://schemas.microsoft.com/office/drawing/2014/main" id="{51134AF4-191F-9F97-C13B-7683187CE6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739" y="994930"/>
            <a:ext cx="1879600" cy="1879600"/>
          </a:xfrm>
          <a:prstGeom prst="rect">
            <a:avLst/>
          </a:prstGeom>
        </p:spPr>
      </p:pic>
      <p:cxnSp>
        <p:nvCxnSpPr>
          <p:cNvPr id="12" name="Rechte verbindingslijn 18">
            <a:extLst>
              <a:ext uri="{FF2B5EF4-FFF2-40B4-BE49-F238E27FC236}">
                <a16:creationId xmlns:a16="http://schemas.microsoft.com/office/drawing/2014/main" id="{5E3E5D0F-495D-1F21-6D82-A5143327B00D}"/>
              </a:ext>
            </a:extLst>
          </p:cNvPr>
          <p:cNvCxnSpPr>
            <a:cxnSpLocks/>
          </p:cNvCxnSpPr>
          <p:nvPr/>
        </p:nvCxnSpPr>
        <p:spPr>
          <a:xfrm flipV="1">
            <a:off x="9421133" y="3551802"/>
            <a:ext cx="2383268" cy="9457"/>
          </a:xfrm>
          <a:prstGeom prst="line">
            <a:avLst/>
          </a:prstGeom>
          <a:noFill/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5" descr="Afbeelding met tekst, schermopname, lijn, Perceel&#10;&#10;Automatisch gegenereerde beschrijving">
            <a:extLst>
              <a:ext uri="{FF2B5EF4-FFF2-40B4-BE49-F238E27FC236}">
                <a16:creationId xmlns:a16="http://schemas.microsoft.com/office/drawing/2014/main" id="{EF6BF348-47ED-6B80-96DA-C0D689864E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9" y="2164979"/>
            <a:ext cx="7772400" cy="3222702"/>
          </a:xfrm>
          <a:prstGeom prst="rect">
            <a:avLst/>
          </a:prstGeom>
        </p:spPr>
      </p:pic>
      <p:sp>
        <p:nvSpPr>
          <p:cNvPr id="14" name="Tekstvak 19">
            <a:extLst>
              <a:ext uri="{FF2B5EF4-FFF2-40B4-BE49-F238E27FC236}">
                <a16:creationId xmlns:a16="http://schemas.microsoft.com/office/drawing/2014/main" id="{F91C942E-D444-3FAD-EDDB-BC480D66AE3A}"/>
              </a:ext>
            </a:extLst>
          </p:cNvPr>
          <p:cNvSpPr txBox="1"/>
          <p:nvPr/>
        </p:nvSpPr>
        <p:spPr bwMode="auto">
          <a:xfrm>
            <a:off x="387598" y="1592051"/>
            <a:ext cx="6350085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>
                <a:solidFill>
                  <a:srgbClr val="DD1D21"/>
                </a:solidFill>
                <a:latin typeface="+mj-lt"/>
              </a:rPr>
              <a:t>RETIREMENT THROUGH THE YEARS </a:t>
            </a:r>
            <a:r>
              <a:rPr lang="nl-NL" sz="1600" dirty="0">
                <a:solidFill>
                  <a:srgbClr val="DD1D21"/>
                </a:solidFill>
              </a:rPr>
              <a:t>– THE EXPECTATION</a:t>
            </a:r>
          </a:p>
        </p:txBody>
      </p:sp>
      <p:sp>
        <p:nvSpPr>
          <p:cNvPr id="15" name="Rechthoek 5">
            <a:extLst>
              <a:ext uri="{FF2B5EF4-FFF2-40B4-BE49-F238E27FC236}">
                <a16:creationId xmlns:a16="http://schemas.microsoft.com/office/drawing/2014/main" id="{93B46E66-9751-A241-3643-B02F5FBCB191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pic>
        <p:nvPicPr>
          <p:cNvPr id="19" name="Afbeelding 25" descr="Afbeelding met Menselijk gezicht, tekenfilm, clipart, illustratie&#10;&#10;Automatisch gegenereerde beschrijving">
            <a:extLst>
              <a:ext uri="{FF2B5EF4-FFF2-40B4-BE49-F238E27FC236}">
                <a16:creationId xmlns:a16="http://schemas.microsoft.com/office/drawing/2014/main" id="{6E8115DB-E56F-A3A9-7985-4C8E38F78A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43" y="851443"/>
            <a:ext cx="1879600" cy="1879600"/>
          </a:xfrm>
          <a:prstGeom prst="rect">
            <a:avLst/>
          </a:prstGeom>
        </p:spPr>
      </p:pic>
      <p:cxnSp>
        <p:nvCxnSpPr>
          <p:cNvPr id="20" name="Rechte verbindingslijn 18">
            <a:extLst>
              <a:ext uri="{FF2B5EF4-FFF2-40B4-BE49-F238E27FC236}">
                <a16:creationId xmlns:a16="http://schemas.microsoft.com/office/drawing/2014/main" id="{A45D2AA1-9FD2-3F34-0CFD-DD4058FC62E5}"/>
              </a:ext>
            </a:extLst>
          </p:cNvPr>
          <p:cNvCxnSpPr>
            <a:cxnSpLocks/>
          </p:cNvCxnSpPr>
          <p:nvPr/>
        </p:nvCxnSpPr>
        <p:spPr>
          <a:xfrm flipV="1">
            <a:off x="8727075" y="3539682"/>
            <a:ext cx="2383268" cy="9457"/>
          </a:xfrm>
          <a:prstGeom prst="line">
            <a:avLst/>
          </a:prstGeom>
          <a:noFill/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3B4DF4FE-FF8D-6C10-E52D-0D02977C1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788"/>
            <a:ext cx="11171238" cy="752475"/>
          </a:xfrm>
        </p:spPr>
        <p:txBody>
          <a:bodyPr/>
          <a:lstStyle/>
          <a:p>
            <a:r>
              <a:rPr lang="en-GB" dirty="0"/>
              <a:t>Why conversion?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AAB851-12F5-2CE1-9225-AA6EF4C17939}"/>
              </a:ext>
            </a:extLst>
          </p:cNvPr>
          <p:cNvSpPr txBox="1"/>
          <p:nvPr/>
        </p:nvSpPr>
        <p:spPr bwMode="auto">
          <a:xfrm>
            <a:off x="772053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rgbClr val="009EB4"/>
                </a:solidFill>
              </a:rPr>
              <a:t> SSPF</a:t>
            </a:r>
          </a:p>
        </p:txBody>
      </p:sp>
      <p:sp>
        <p:nvSpPr>
          <p:cNvPr id="10" name="Rechthoek 22">
            <a:extLst>
              <a:ext uri="{FF2B5EF4-FFF2-40B4-BE49-F238E27FC236}">
                <a16:creationId xmlns:a16="http://schemas.microsoft.com/office/drawing/2014/main" id="{0B395A79-C5AF-88AA-AF79-6A6F77350002}"/>
              </a:ext>
            </a:extLst>
          </p:cNvPr>
          <p:cNvSpPr/>
          <p:nvPr/>
        </p:nvSpPr>
        <p:spPr>
          <a:xfrm>
            <a:off x="8650705" y="3060427"/>
            <a:ext cx="3426931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spc="-150" dirty="0" err="1">
                <a:solidFill>
                  <a:srgbClr val="404040"/>
                </a:solidFill>
                <a:latin typeface="+mj-lt"/>
              </a:rPr>
              <a:t>Rafik</a:t>
            </a:r>
            <a:br>
              <a:rPr lang="nl-NL" sz="1800" spc="-150" dirty="0">
                <a:solidFill>
                  <a:srgbClr val="404040"/>
                </a:solidFill>
                <a:latin typeface="+mj-lt"/>
              </a:rPr>
            </a:br>
            <a:endParaRPr lang="nl-NL" sz="1800" dirty="0">
              <a:solidFill>
                <a:srgbClr val="404040"/>
              </a:solidFill>
              <a:latin typeface="+mj-lt"/>
            </a:endParaRP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rgbClr val="404040"/>
                </a:solidFill>
              </a:rPr>
              <a:t>Operator (incl. shift </a:t>
            </a:r>
            <a:r>
              <a:rPr lang="nl-NL" sz="1600" dirty="0" err="1">
                <a:solidFill>
                  <a:srgbClr val="404040"/>
                </a:solidFill>
              </a:rPr>
              <a:t>allowance</a:t>
            </a:r>
            <a:r>
              <a:rPr lang="nl-NL" sz="1600" dirty="0">
                <a:solidFill>
                  <a:srgbClr val="404040"/>
                </a:solidFill>
              </a:rPr>
              <a:t>)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b="1" dirty="0">
                <a:solidFill>
                  <a:srgbClr val="404040"/>
                </a:solidFill>
              </a:rPr>
              <a:t>Age 55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rgbClr val="404040"/>
                </a:solidFill>
              </a:rPr>
              <a:t>32 </a:t>
            </a:r>
            <a:r>
              <a:rPr lang="nl-NL" sz="1600" dirty="0" err="1">
                <a:solidFill>
                  <a:srgbClr val="404040"/>
                </a:solidFill>
              </a:rPr>
              <a:t>years</a:t>
            </a:r>
            <a:r>
              <a:rPr lang="nl-NL" sz="1600" dirty="0">
                <a:solidFill>
                  <a:srgbClr val="404040"/>
                </a:solidFill>
              </a:rPr>
              <a:t> in service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rgbClr val="404040"/>
                </a:solidFill>
              </a:rPr>
              <a:t>JG8</a:t>
            </a:r>
          </a:p>
          <a:p>
            <a:endParaRPr lang="nl-NL" sz="18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Tekstvak 11">
            <a:extLst>
              <a:ext uri="{FF2B5EF4-FFF2-40B4-BE49-F238E27FC236}">
                <a16:creationId xmlns:a16="http://schemas.microsoft.com/office/drawing/2014/main" id="{E181DB3C-5291-E07D-AA26-5F5D7A461280}"/>
              </a:ext>
            </a:extLst>
          </p:cNvPr>
          <p:cNvSpPr txBox="1"/>
          <p:nvPr/>
        </p:nvSpPr>
        <p:spPr bwMode="auto">
          <a:xfrm>
            <a:off x="8961692" y="281523"/>
            <a:ext cx="2726815" cy="287707"/>
          </a:xfrm>
          <a:prstGeom prst="rect">
            <a:avLst/>
          </a:prstGeom>
          <a:solidFill>
            <a:srgbClr val="DD1D2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500" b="1" dirty="0">
                <a:solidFill>
                  <a:schemeClr val="bg1"/>
                </a:solidFill>
              </a:rPr>
              <a:t>PLEASE NOTE: SNAPSHOT</a:t>
            </a:r>
          </a:p>
        </p:txBody>
      </p:sp>
      <p:sp>
        <p:nvSpPr>
          <p:cNvPr id="16" name="Tekstvak 14">
            <a:extLst>
              <a:ext uri="{FF2B5EF4-FFF2-40B4-BE49-F238E27FC236}">
                <a16:creationId xmlns:a16="http://schemas.microsoft.com/office/drawing/2014/main" id="{1C467912-E7C2-8FD8-8134-62A9C5DEA3F0}"/>
              </a:ext>
            </a:extLst>
          </p:cNvPr>
          <p:cNvSpPr txBox="1"/>
          <p:nvPr/>
        </p:nvSpPr>
        <p:spPr bwMode="auto">
          <a:xfrm>
            <a:off x="8640766" y="5863070"/>
            <a:ext cx="3426931" cy="871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0800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 dirty="0" err="1"/>
              <a:t>Good</a:t>
            </a:r>
            <a:r>
              <a:rPr lang="nl-NL" sz="1400" b="1" dirty="0"/>
              <a:t> </a:t>
            </a:r>
            <a:r>
              <a:rPr lang="nl-NL" sz="1400" b="1" dirty="0" err="1"/>
              <a:t>to</a:t>
            </a:r>
            <a:r>
              <a:rPr lang="nl-NL" sz="1400" b="1" dirty="0"/>
              <a:t> </a:t>
            </a:r>
            <a:r>
              <a:rPr lang="nl-NL" sz="1400" b="1" dirty="0" err="1"/>
              <a:t>know</a:t>
            </a:r>
            <a:r>
              <a:rPr lang="nl-NL" sz="1400" b="1" dirty="0"/>
              <a:t>:</a:t>
            </a:r>
            <a:br>
              <a:rPr lang="nl-NL" sz="1400" b="1" dirty="0"/>
            </a:br>
            <a:r>
              <a:rPr lang="nl-NL" sz="1400" dirty="0" err="1"/>
              <a:t>Based</a:t>
            </a:r>
            <a:r>
              <a:rPr lang="nl-NL" sz="1400" dirty="0"/>
              <a:t> on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funding</a:t>
            </a:r>
            <a:r>
              <a:rPr lang="nl-NL" sz="1400" dirty="0"/>
              <a:t> ratio of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dirty="0"/>
              <a:t> 31 december 2023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D1C8D4E3-CE5E-6B4A-7B88-3B8F119EBDC6}"/>
              </a:ext>
            </a:extLst>
          </p:cNvPr>
          <p:cNvSpPr txBox="1"/>
          <p:nvPr/>
        </p:nvSpPr>
        <p:spPr bwMode="auto">
          <a:xfrm>
            <a:off x="659395" y="2037442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0166E2F-1BF7-3E0F-FB36-FB4DAA93F95B}"/>
              </a:ext>
            </a:extLst>
          </p:cNvPr>
          <p:cNvSpPr txBox="1"/>
          <p:nvPr/>
        </p:nvSpPr>
        <p:spPr bwMode="auto">
          <a:xfrm>
            <a:off x="659395" y="2639634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E8578574-4D8A-FB62-D15E-DE63C9FBAE7E}"/>
              </a:ext>
            </a:extLst>
          </p:cNvPr>
          <p:cNvSpPr txBox="1"/>
          <p:nvPr/>
        </p:nvSpPr>
        <p:spPr bwMode="auto">
          <a:xfrm>
            <a:off x="659395" y="3226707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CAD116B0-A210-F31A-08F7-57382BBB0546}"/>
              </a:ext>
            </a:extLst>
          </p:cNvPr>
          <p:cNvSpPr txBox="1"/>
          <p:nvPr/>
        </p:nvSpPr>
        <p:spPr bwMode="auto">
          <a:xfrm>
            <a:off x="659395" y="3757698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8ABC7728-EB1B-1F8F-2925-A668DC0BDC1A}"/>
              </a:ext>
            </a:extLst>
          </p:cNvPr>
          <p:cNvSpPr txBox="1"/>
          <p:nvPr/>
        </p:nvSpPr>
        <p:spPr bwMode="auto">
          <a:xfrm>
            <a:off x="655737" y="4319652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1CEAE50B-38E4-65AA-EC85-AA2ACB2AFA33}"/>
              </a:ext>
            </a:extLst>
          </p:cNvPr>
          <p:cNvSpPr txBox="1"/>
          <p:nvPr/>
        </p:nvSpPr>
        <p:spPr bwMode="auto">
          <a:xfrm>
            <a:off x="655737" y="4905916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B8902EB4-9B9B-7291-ED3B-EFF2D7610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554" y="5863070"/>
            <a:ext cx="3420546" cy="3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4726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26847-09F0-9C5C-EB68-CD8C76EC5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17</a:t>
            </a:fld>
            <a:endParaRPr lang="en-GB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AA8C9-76D8-A8C0-EBAD-0672100BFA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5" name="Rechthoek 5">
            <a:extLst>
              <a:ext uri="{FF2B5EF4-FFF2-40B4-BE49-F238E27FC236}">
                <a16:creationId xmlns:a16="http://schemas.microsoft.com/office/drawing/2014/main" id="{A2B1E362-2F57-00F8-5445-A570ABA12F9A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6" name="Tekstvak 11">
            <a:extLst>
              <a:ext uri="{FF2B5EF4-FFF2-40B4-BE49-F238E27FC236}">
                <a16:creationId xmlns:a16="http://schemas.microsoft.com/office/drawing/2014/main" id="{2707B4EB-9D0F-D13B-35C9-A2AA8C0FED15}"/>
              </a:ext>
            </a:extLst>
          </p:cNvPr>
          <p:cNvSpPr txBox="1"/>
          <p:nvPr/>
        </p:nvSpPr>
        <p:spPr bwMode="auto">
          <a:xfrm>
            <a:off x="9210261" y="151200"/>
            <a:ext cx="2726815" cy="287707"/>
          </a:xfrm>
          <a:prstGeom prst="rect">
            <a:avLst/>
          </a:prstGeom>
          <a:solidFill>
            <a:srgbClr val="DD1D2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500" b="1">
                <a:solidFill>
                  <a:schemeClr val="bg1"/>
                </a:solidFill>
              </a:rPr>
              <a:t>LET OP: MOMENTOPNAME</a:t>
            </a:r>
          </a:p>
        </p:txBody>
      </p:sp>
      <p:sp>
        <p:nvSpPr>
          <p:cNvPr id="7" name="Tekstvak 14">
            <a:extLst>
              <a:ext uri="{FF2B5EF4-FFF2-40B4-BE49-F238E27FC236}">
                <a16:creationId xmlns:a16="http://schemas.microsoft.com/office/drawing/2014/main" id="{C677D8CE-7B54-6F0F-E7E3-6D7F89F37383}"/>
              </a:ext>
            </a:extLst>
          </p:cNvPr>
          <p:cNvSpPr txBox="1"/>
          <p:nvPr/>
        </p:nvSpPr>
        <p:spPr bwMode="auto">
          <a:xfrm>
            <a:off x="8650705" y="5905041"/>
            <a:ext cx="3426931" cy="871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0800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/>
              <a:t>Goed om te weten:</a:t>
            </a:r>
            <a:br>
              <a:rPr lang="nl-NL" sz="1400" b="1"/>
            </a:br>
            <a:r>
              <a:rPr lang="nl-NL" sz="1400"/>
              <a:t>Gebaseerd op de dekkingsgraad 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/>
              <a:t>per 31 december 2023</a:t>
            </a:r>
          </a:p>
        </p:txBody>
      </p:sp>
      <p:sp>
        <p:nvSpPr>
          <p:cNvPr id="8" name="Rechthoek 22">
            <a:extLst>
              <a:ext uri="{FF2B5EF4-FFF2-40B4-BE49-F238E27FC236}">
                <a16:creationId xmlns:a16="http://schemas.microsoft.com/office/drawing/2014/main" id="{C38C24D3-EA6F-47E5-E86D-63B5587E8966}"/>
              </a:ext>
            </a:extLst>
          </p:cNvPr>
          <p:cNvSpPr/>
          <p:nvPr/>
        </p:nvSpPr>
        <p:spPr>
          <a:xfrm>
            <a:off x="8754696" y="3060427"/>
            <a:ext cx="314696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1800" spc="-150" err="1">
                <a:solidFill>
                  <a:srgbClr val="404040"/>
                </a:solidFill>
                <a:latin typeface="+mj-lt"/>
              </a:rPr>
              <a:t>Rafik</a:t>
            </a:r>
            <a:br>
              <a:rPr lang="nl-NL" sz="1800" spc="-150">
                <a:solidFill>
                  <a:srgbClr val="404040"/>
                </a:solidFill>
                <a:latin typeface="+mj-lt"/>
              </a:rPr>
            </a:br>
            <a:endParaRPr lang="nl-NL" sz="1800">
              <a:solidFill>
                <a:srgbClr val="404040"/>
              </a:solidFill>
              <a:latin typeface="+mj-lt"/>
            </a:endParaRP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60 jaar</a:t>
            </a:r>
            <a:r>
              <a:rPr lang="nl-NL" sz="1600" b="1">
                <a:solidFill>
                  <a:srgbClr val="404040"/>
                </a:solidFill>
              </a:rPr>
              <a:t> </a:t>
            </a: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30 jaar in dienst</a:t>
            </a: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Bouwt pensioen op bij SSPF</a:t>
            </a:r>
          </a:p>
          <a:p>
            <a:pPr marL="285750" indent="-285750" algn="r">
              <a:buFont typeface="Wingdings" pitchFamily="2" charset="2"/>
              <a:buChar char="§"/>
            </a:pPr>
            <a:endParaRPr lang="nl-NL" sz="1800">
              <a:solidFill>
                <a:schemeClr val="bg1"/>
              </a:solidFill>
              <a:effectLst/>
            </a:endParaRPr>
          </a:p>
        </p:txBody>
      </p:sp>
      <p:pic>
        <p:nvPicPr>
          <p:cNvPr id="9" name="Afbeelding 25" descr="Afbeelding met Menselijk gezicht, tekenfilm, clipart, illustratie&#10;&#10;Automatisch gegenereerde beschrijving">
            <a:extLst>
              <a:ext uri="{FF2B5EF4-FFF2-40B4-BE49-F238E27FC236}">
                <a16:creationId xmlns:a16="http://schemas.microsoft.com/office/drawing/2014/main" id="{51134AF4-191F-9F97-C13B-7683187CE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739" y="994930"/>
            <a:ext cx="1879600" cy="1879600"/>
          </a:xfrm>
          <a:prstGeom prst="rect">
            <a:avLst/>
          </a:prstGeom>
        </p:spPr>
      </p:pic>
      <p:cxnSp>
        <p:nvCxnSpPr>
          <p:cNvPr id="12" name="Rechte verbindingslijn 18">
            <a:extLst>
              <a:ext uri="{FF2B5EF4-FFF2-40B4-BE49-F238E27FC236}">
                <a16:creationId xmlns:a16="http://schemas.microsoft.com/office/drawing/2014/main" id="{5E3E5D0F-495D-1F21-6D82-A5143327B00D}"/>
              </a:ext>
            </a:extLst>
          </p:cNvPr>
          <p:cNvCxnSpPr>
            <a:cxnSpLocks/>
          </p:cNvCxnSpPr>
          <p:nvPr/>
        </p:nvCxnSpPr>
        <p:spPr>
          <a:xfrm flipV="1">
            <a:off x="9421133" y="3551802"/>
            <a:ext cx="2383268" cy="9457"/>
          </a:xfrm>
          <a:prstGeom prst="line">
            <a:avLst/>
          </a:prstGeom>
          <a:noFill/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5">
            <a:extLst>
              <a:ext uri="{FF2B5EF4-FFF2-40B4-BE49-F238E27FC236}">
                <a16:creationId xmlns:a16="http://schemas.microsoft.com/office/drawing/2014/main" id="{93B46E66-9751-A241-3643-B02F5FBCB191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pic>
        <p:nvPicPr>
          <p:cNvPr id="19" name="Afbeelding 25" descr="Afbeelding met Menselijk gezicht, tekenfilm, clipart, illustratie&#10;&#10;Automatisch gegenereerde beschrijving">
            <a:extLst>
              <a:ext uri="{FF2B5EF4-FFF2-40B4-BE49-F238E27FC236}">
                <a16:creationId xmlns:a16="http://schemas.microsoft.com/office/drawing/2014/main" id="{6E8115DB-E56F-A3A9-7985-4C8E38F78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43" y="851443"/>
            <a:ext cx="1879600" cy="1879600"/>
          </a:xfrm>
          <a:prstGeom prst="rect">
            <a:avLst/>
          </a:prstGeom>
        </p:spPr>
      </p:pic>
      <p:cxnSp>
        <p:nvCxnSpPr>
          <p:cNvPr id="20" name="Rechte verbindingslijn 18">
            <a:extLst>
              <a:ext uri="{FF2B5EF4-FFF2-40B4-BE49-F238E27FC236}">
                <a16:creationId xmlns:a16="http://schemas.microsoft.com/office/drawing/2014/main" id="{A45D2AA1-9FD2-3F34-0CFD-DD4058FC62E5}"/>
              </a:ext>
            </a:extLst>
          </p:cNvPr>
          <p:cNvCxnSpPr>
            <a:cxnSpLocks/>
          </p:cNvCxnSpPr>
          <p:nvPr/>
        </p:nvCxnSpPr>
        <p:spPr>
          <a:xfrm flipV="1">
            <a:off x="8727075" y="3539682"/>
            <a:ext cx="2383268" cy="9457"/>
          </a:xfrm>
          <a:prstGeom prst="line">
            <a:avLst/>
          </a:prstGeom>
          <a:noFill/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Afbeelding 7" descr="Afbeelding met tekst, schermopname, lijn, Perceel&#10;&#10;Automatisch gegenereerde beschrijving">
            <a:extLst>
              <a:ext uri="{FF2B5EF4-FFF2-40B4-BE49-F238E27FC236}">
                <a16:creationId xmlns:a16="http://schemas.microsoft.com/office/drawing/2014/main" id="{03D3EBEC-A89B-7C13-C79D-F2BCECDD5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9" y="2178075"/>
            <a:ext cx="7772400" cy="3226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CF9B19-E9E8-01B8-A64A-3DAE9D357E48}"/>
              </a:ext>
            </a:extLst>
          </p:cNvPr>
          <p:cNvSpPr txBox="1"/>
          <p:nvPr/>
        </p:nvSpPr>
        <p:spPr bwMode="auto">
          <a:xfrm>
            <a:off x="772053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rgbClr val="009EB4"/>
                </a:solidFill>
              </a:rPr>
              <a:t> SSPF</a:t>
            </a:r>
          </a:p>
        </p:txBody>
      </p:sp>
      <p:sp>
        <p:nvSpPr>
          <p:cNvPr id="10" name="Rechthoek 22">
            <a:extLst>
              <a:ext uri="{FF2B5EF4-FFF2-40B4-BE49-F238E27FC236}">
                <a16:creationId xmlns:a16="http://schemas.microsoft.com/office/drawing/2014/main" id="{93FAAF17-0136-7805-386E-663B66B0AE9F}"/>
              </a:ext>
            </a:extLst>
          </p:cNvPr>
          <p:cNvSpPr/>
          <p:nvPr/>
        </p:nvSpPr>
        <p:spPr>
          <a:xfrm>
            <a:off x="8650705" y="3060427"/>
            <a:ext cx="3426931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spc="-150" dirty="0" err="1">
                <a:solidFill>
                  <a:srgbClr val="404040"/>
                </a:solidFill>
                <a:latin typeface="+mj-lt"/>
              </a:rPr>
              <a:t>Rafik</a:t>
            </a:r>
            <a:br>
              <a:rPr lang="nl-NL" sz="1800" spc="-150" dirty="0">
                <a:solidFill>
                  <a:srgbClr val="404040"/>
                </a:solidFill>
                <a:latin typeface="+mj-lt"/>
              </a:rPr>
            </a:br>
            <a:endParaRPr lang="nl-NL" sz="1800" dirty="0">
              <a:solidFill>
                <a:srgbClr val="404040"/>
              </a:solidFill>
              <a:latin typeface="+mj-lt"/>
            </a:endParaRP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rgbClr val="404040"/>
                </a:solidFill>
              </a:rPr>
              <a:t>Operator (incl. shift </a:t>
            </a:r>
            <a:r>
              <a:rPr lang="nl-NL" sz="1600" dirty="0" err="1">
                <a:solidFill>
                  <a:srgbClr val="404040"/>
                </a:solidFill>
              </a:rPr>
              <a:t>allowance</a:t>
            </a:r>
            <a:r>
              <a:rPr lang="nl-NL" sz="1600" dirty="0">
                <a:solidFill>
                  <a:srgbClr val="404040"/>
                </a:solidFill>
              </a:rPr>
              <a:t>)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b="1" dirty="0">
                <a:solidFill>
                  <a:srgbClr val="404040"/>
                </a:solidFill>
              </a:rPr>
              <a:t>Age 55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rgbClr val="404040"/>
                </a:solidFill>
              </a:rPr>
              <a:t>32 </a:t>
            </a:r>
            <a:r>
              <a:rPr lang="nl-NL" sz="1600" dirty="0" err="1">
                <a:solidFill>
                  <a:srgbClr val="404040"/>
                </a:solidFill>
              </a:rPr>
              <a:t>years</a:t>
            </a:r>
            <a:r>
              <a:rPr lang="nl-NL" sz="1600" dirty="0">
                <a:solidFill>
                  <a:srgbClr val="404040"/>
                </a:solidFill>
              </a:rPr>
              <a:t> in service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rgbClr val="404040"/>
                </a:solidFill>
              </a:rPr>
              <a:t>JG8</a:t>
            </a:r>
          </a:p>
          <a:p>
            <a:endParaRPr lang="nl-NL" sz="1800" dirty="0">
              <a:solidFill>
                <a:schemeClr val="bg1"/>
              </a:solidFill>
              <a:effectLst/>
            </a:endParaRPr>
          </a:p>
        </p:txBody>
      </p:sp>
      <p:sp>
        <p:nvSpPr>
          <p:cNvPr id="13" name="Tekstvak 11">
            <a:extLst>
              <a:ext uri="{FF2B5EF4-FFF2-40B4-BE49-F238E27FC236}">
                <a16:creationId xmlns:a16="http://schemas.microsoft.com/office/drawing/2014/main" id="{14656D00-F980-9A72-212B-78BF3845174D}"/>
              </a:ext>
            </a:extLst>
          </p:cNvPr>
          <p:cNvSpPr txBox="1"/>
          <p:nvPr/>
        </p:nvSpPr>
        <p:spPr bwMode="auto">
          <a:xfrm>
            <a:off x="8961692" y="281523"/>
            <a:ext cx="2726815" cy="287707"/>
          </a:xfrm>
          <a:prstGeom prst="rect">
            <a:avLst/>
          </a:prstGeom>
          <a:solidFill>
            <a:srgbClr val="DD1D2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500" b="1" dirty="0">
                <a:solidFill>
                  <a:schemeClr val="bg1"/>
                </a:solidFill>
              </a:rPr>
              <a:t>PLEASE NOTE: SNAPSHOT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26B0C020-2BF8-3627-FE8C-12A710168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conversion?</a:t>
            </a:r>
            <a:endParaRPr lang="en-US" dirty="0"/>
          </a:p>
        </p:txBody>
      </p:sp>
      <p:sp>
        <p:nvSpPr>
          <p:cNvPr id="23" name="Tekstvak 19">
            <a:extLst>
              <a:ext uri="{FF2B5EF4-FFF2-40B4-BE49-F238E27FC236}">
                <a16:creationId xmlns:a16="http://schemas.microsoft.com/office/drawing/2014/main" id="{009678A7-3634-BB52-0ADF-9FDF939401D3}"/>
              </a:ext>
            </a:extLst>
          </p:cNvPr>
          <p:cNvSpPr txBox="1"/>
          <p:nvPr/>
        </p:nvSpPr>
        <p:spPr bwMode="auto">
          <a:xfrm>
            <a:off x="387598" y="1592051"/>
            <a:ext cx="6436713" cy="651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>
                <a:solidFill>
                  <a:srgbClr val="DD1D21"/>
                </a:solidFill>
                <a:latin typeface="+mj-lt"/>
              </a:rPr>
              <a:t>RETIREMENT THROUGH THE YEARS </a:t>
            </a:r>
            <a:r>
              <a:rPr lang="nl-NL" sz="1600" dirty="0">
                <a:solidFill>
                  <a:srgbClr val="DD1D21"/>
                </a:solidFill>
              </a:rPr>
              <a:t>– BAD WEATHER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nl-NL" sz="1600" dirty="0">
              <a:solidFill>
                <a:srgbClr val="DD1D21"/>
              </a:solidFill>
              <a:latin typeface="+mj-lt"/>
            </a:endParaRPr>
          </a:p>
        </p:txBody>
      </p:sp>
      <p:sp>
        <p:nvSpPr>
          <p:cNvPr id="16" name="Tekstvak 14">
            <a:extLst>
              <a:ext uri="{FF2B5EF4-FFF2-40B4-BE49-F238E27FC236}">
                <a16:creationId xmlns:a16="http://schemas.microsoft.com/office/drawing/2014/main" id="{8DD91A0D-ECC6-6774-781A-A15F01CF0D64}"/>
              </a:ext>
            </a:extLst>
          </p:cNvPr>
          <p:cNvSpPr txBox="1"/>
          <p:nvPr/>
        </p:nvSpPr>
        <p:spPr bwMode="auto">
          <a:xfrm>
            <a:off x="8640766" y="5863070"/>
            <a:ext cx="3426931" cy="871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0800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 dirty="0" err="1"/>
              <a:t>Good</a:t>
            </a:r>
            <a:r>
              <a:rPr lang="nl-NL" sz="1400" b="1" dirty="0"/>
              <a:t> </a:t>
            </a:r>
            <a:r>
              <a:rPr lang="nl-NL" sz="1400" b="1" dirty="0" err="1"/>
              <a:t>to</a:t>
            </a:r>
            <a:r>
              <a:rPr lang="nl-NL" sz="1400" b="1" dirty="0"/>
              <a:t> </a:t>
            </a:r>
            <a:r>
              <a:rPr lang="nl-NL" sz="1400" b="1" dirty="0" err="1"/>
              <a:t>know</a:t>
            </a:r>
            <a:r>
              <a:rPr lang="nl-NL" sz="1400" b="1" dirty="0"/>
              <a:t>:</a:t>
            </a:r>
            <a:br>
              <a:rPr lang="nl-NL" sz="1400" b="1" dirty="0"/>
            </a:br>
            <a:r>
              <a:rPr lang="nl-NL" sz="1400" dirty="0" err="1"/>
              <a:t>Based</a:t>
            </a:r>
            <a:r>
              <a:rPr lang="nl-NL" sz="1400" dirty="0"/>
              <a:t> on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funding</a:t>
            </a:r>
            <a:r>
              <a:rPr lang="nl-NL" sz="1400" dirty="0"/>
              <a:t> ratio of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dirty="0"/>
              <a:t> 31 december 2023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7D77CB92-2B77-B29F-FBD9-CE4FC3160747}"/>
              </a:ext>
            </a:extLst>
          </p:cNvPr>
          <p:cNvSpPr txBox="1"/>
          <p:nvPr/>
        </p:nvSpPr>
        <p:spPr bwMode="auto">
          <a:xfrm>
            <a:off x="659395" y="2037442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B73628A2-5EA3-B8C9-FAB3-A86375418E95}"/>
              </a:ext>
            </a:extLst>
          </p:cNvPr>
          <p:cNvSpPr txBox="1"/>
          <p:nvPr/>
        </p:nvSpPr>
        <p:spPr bwMode="auto">
          <a:xfrm>
            <a:off x="659395" y="2639634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3720C93E-20A1-B4EC-5DA7-601C4437A813}"/>
              </a:ext>
            </a:extLst>
          </p:cNvPr>
          <p:cNvSpPr txBox="1"/>
          <p:nvPr/>
        </p:nvSpPr>
        <p:spPr bwMode="auto">
          <a:xfrm>
            <a:off x="659395" y="3226707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976DF29D-93CA-E2A5-8E23-3E9CF66016FA}"/>
              </a:ext>
            </a:extLst>
          </p:cNvPr>
          <p:cNvSpPr txBox="1"/>
          <p:nvPr/>
        </p:nvSpPr>
        <p:spPr bwMode="auto">
          <a:xfrm>
            <a:off x="659395" y="3757698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639A9FBC-A39F-C962-0C23-7EB9D189B3CB}"/>
              </a:ext>
            </a:extLst>
          </p:cNvPr>
          <p:cNvSpPr txBox="1"/>
          <p:nvPr/>
        </p:nvSpPr>
        <p:spPr bwMode="auto">
          <a:xfrm>
            <a:off x="655737" y="4319652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14EF1853-770A-AE25-41FC-E9FD20A5474A}"/>
              </a:ext>
            </a:extLst>
          </p:cNvPr>
          <p:cNvSpPr txBox="1"/>
          <p:nvPr/>
        </p:nvSpPr>
        <p:spPr bwMode="auto">
          <a:xfrm>
            <a:off x="655737" y="4905916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0FC0BA8-C1E9-23E0-0A15-669CC4742C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54" y="5863070"/>
            <a:ext cx="3420546" cy="3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9165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F26847-09F0-9C5C-EB68-CD8C76EC5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18</a:t>
            </a:fld>
            <a:endParaRPr lang="en-GB" noProof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AA8C9-76D8-A8C0-EBAD-0672100BFA8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5" name="Rechthoek 5">
            <a:extLst>
              <a:ext uri="{FF2B5EF4-FFF2-40B4-BE49-F238E27FC236}">
                <a16:creationId xmlns:a16="http://schemas.microsoft.com/office/drawing/2014/main" id="{A2B1E362-2F57-00F8-5445-A570ABA12F9A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6" name="Tekstvak 11">
            <a:extLst>
              <a:ext uri="{FF2B5EF4-FFF2-40B4-BE49-F238E27FC236}">
                <a16:creationId xmlns:a16="http://schemas.microsoft.com/office/drawing/2014/main" id="{2707B4EB-9D0F-D13B-35C9-A2AA8C0FED15}"/>
              </a:ext>
            </a:extLst>
          </p:cNvPr>
          <p:cNvSpPr txBox="1"/>
          <p:nvPr/>
        </p:nvSpPr>
        <p:spPr bwMode="auto">
          <a:xfrm>
            <a:off x="9210261" y="151200"/>
            <a:ext cx="2726815" cy="287707"/>
          </a:xfrm>
          <a:prstGeom prst="rect">
            <a:avLst/>
          </a:prstGeom>
          <a:solidFill>
            <a:srgbClr val="DD1D2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500" b="1">
                <a:solidFill>
                  <a:schemeClr val="bg1"/>
                </a:solidFill>
              </a:rPr>
              <a:t>LET OP: MOMENTOPNAME</a:t>
            </a:r>
          </a:p>
        </p:txBody>
      </p:sp>
      <p:sp>
        <p:nvSpPr>
          <p:cNvPr id="7" name="Tekstvak 14">
            <a:extLst>
              <a:ext uri="{FF2B5EF4-FFF2-40B4-BE49-F238E27FC236}">
                <a16:creationId xmlns:a16="http://schemas.microsoft.com/office/drawing/2014/main" id="{C677D8CE-7B54-6F0F-E7E3-6D7F89F37383}"/>
              </a:ext>
            </a:extLst>
          </p:cNvPr>
          <p:cNvSpPr txBox="1"/>
          <p:nvPr/>
        </p:nvSpPr>
        <p:spPr bwMode="auto">
          <a:xfrm>
            <a:off x="8650705" y="5905041"/>
            <a:ext cx="3426931" cy="871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0800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/>
              <a:t>Goed om te weten:</a:t>
            </a:r>
            <a:br>
              <a:rPr lang="nl-NL" sz="1400" b="1"/>
            </a:br>
            <a:r>
              <a:rPr lang="nl-NL" sz="1400"/>
              <a:t>Gebaseerd op de dekkingsgraad 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/>
              <a:t>per 31 december 2023</a:t>
            </a:r>
          </a:p>
        </p:txBody>
      </p:sp>
      <p:sp>
        <p:nvSpPr>
          <p:cNvPr id="8" name="Rechthoek 22">
            <a:extLst>
              <a:ext uri="{FF2B5EF4-FFF2-40B4-BE49-F238E27FC236}">
                <a16:creationId xmlns:a16="http://schemas.microsoft.com/office/drawing/2014/main" id="{C38C24D3-EA6F-47E5-E86D-63B5587E8966}"/>
              </a:ext>
            </a:extLst>
          </p:cNvPr>
          <p:cNvSpPr/>
          <p:nvPr/>
        </p:nvSpPr>
        <p:spPr>
          <a:xfrm>
            <a:off x="8754696" y="3060427"/>
            <a:ext cx="3146966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l-NL" sz="1800" spc="-150" err="1">
                <a:solidFill>
                  <a:srgbClr val="404040"/>
                </a:solidFill>
                <a:latin typeface="+mj-lt"/>
              </a:rPr>
              <a:t>Rafik</a:t>
            </a:r>
            <a:br>
              <a:rPr lang="nl-NL" sz="1800" spc="-150">
                <a:solidFill>
                  <a:srgbClr val="404040"/>
                </a:solidFill>
                <a:latin typeface="+mj-lt"/>
              </a:rPr>
            </a:br>
            <a:endParaRPr lang="nl-NL" sz="1800">
              <a:solidFill>
                <a:srgbClr val="404040"/>
              </a:solidFill>
              <a:latin typeface="+mj-lt"/>
            </a:endParaRP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60 jaar</a:t>
            </a:r>
            <a:r>
              <a:rPr lang="nl-NL" sz="1600" b="1">
                <a:solidFill>
                  <a:srgbClr val="404040"/>
                </a:solidFill>
              </a:rPr>
              <a:t> </a:t>
            </a: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30 jaar in dienst</a:t>
            </a:r>
          </a:p>
          <a:p>
            <a:pPr marL="285750" indent="-285750" algn="r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>
                <a:solidFill>
                  <a:srgbClr val="404040"/>
                </a:solidFill>
              </a:rPr>
              <a:t>Bouwt pensioen op bij SSPF</a:t>
            </a:r>
          </a:p>
          <a:p>
            <a:pPr marL="285750" indent="-285750" algn="r">
              <a:buFont typeface="Wingdings" pitchFamily="2" charset="2"/>
              <a:buChar char="§"/>
            </a:pPr>
            <a:endParaRPr lang="nl-NL" sz="1800">
              <a:solidFill>
                <a:schemeClr val="bg1"/>
              </a:solidFill>
              <a:effectLst/>
            </a:endParaRPr>
          </a:p>
        </p:txBody>
      </p:sp>
      <p:pic>
        <p:nvPicPr>
          <p:cNvPr id="9" name="Afbeelding 25" descr="Afbeelding met Menselijk gezicht, tekenfilm, clipart, illustratie&#10;&#10;Automatisch gegenereerde beschrijving">
            <a:extLst>
              <a:ext uri="{FF2B5EF4-FFF2-40B4-BE49-F238E27FC236}">
                <a16:creationId xmlns:a16="http://schemas.microsoft.com/office/drawing/2014/main" id="{51134AF4-191F-9F97-C13B-7683187CE6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739" y="994930"/>
            <a:ext cx="1879600" cy="1879600"/>
          </a:xfrm>
          <a:prstGeom prst="rect">
            <a:avLst/>
          </a:prstGeom>
        </p:spPr>
      </p:pic>
      <p:cxnSp>
        <p:nvCxnSpPr>
          <p:cNvPr id="12" name="Rechte verbindingslijn 18">
            <a:extLst>
              <a:ext uri="{FF2B5EF4-FFF2-40B4-BE49-F238E27FC236}">
                <a16:creationId xmlns:a16="http://schemas.microsoft.com/office/drawing/2014/main" id="{5E3E5D0F-495D-1F21-6D82-A5143327B00D}"/>
              </a:ext>
            </a:extLst>
          </p:cNvPr>
          <p:cNvCxnSpPr>
            <a:cxnSpLocks/>
          </p:cNvCxnSpPr>
          <p:nvPr/>
        </p:nvCxnSpPr>
        <p:spPr>
          <a:xfrm flipV="1">
            <a:off x="9421133" y="3551802"/>
            <a:ext cx="2383268" cy="9457"/>
          </a:xfrm>
          <a:prstGeom prst="line">
            <a:avLst/>
          </a:prstGeom>
          <a:noFill/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hoek 5">
            <a:extLst>
              <a:ext uri="{FF2B5EF4-FFF2-40B4-BE49-F238E27FC236}">
                <a16:creationId xmlns:a16="http://schemas.microsoft.com/office/drawing/2014/main" id="{93B46E66-9751-A241-3643-B02F5FBCB191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pic>
        <p:nvPicPr>
          <p:cNvPr id="19" name="Afbeelding 25" descr="Afbeelding met Menselijk gezicht, tekenfilm, clipart, illustratie&#10;&#10;Automatisch gegenereerde beschrijving">
            <a:extLst>
              <a:ext uri="{FF2B5EF4-FFF2-40B4-BE49-F238E27FC236}">
                <a16:creationId xmlns:a16="http://schemas.microsoft.com/office/drawing/2014/main" id="{6E8115DB-E56F-A3A9-7985-4C8E38F78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543" y="851443"/>
            <a:ext cx="1879600" cy="1879600"/>
          </a:xfrm>
          <a:prstGeom prst="rect">
            <a:avLst/>
          </a:prstGeom>
        </p:spPr>
      </p:pic>
      <p:cxnSp>
        <p:nvCxnSpPr>
          <p:cNvPr id="20" name="Rechte verbindingslijn 18">
            <a:extLst>
              <a:ext uri="{FF2B5EF4-FFF2-40B4-BE49-F238E27FC236}">
                <a16:creationId xmlns:a16="http://schemas.microsoft.com/office/drawing/2014/main" id="{A45D2AA1-9FD2-3F34-0CFD-DD4058FC62E5}"/>
              </a:ext>
            </a:extLst>
          </p:cNvPr>
          <p:cNvCxnSpPr>
            <a:cxnSpLocks/>
          </p:cNvCxnSpPr>
          <p:nvPr/>
        </p:nvCxnSpPr>
        <p:spPr>
          <a:xfrm flipV="1">
            <a:off x="8727075" y="3539682"/>
            <a:ext cx="2383268" cy="9457"/>
          </a:xfrm>
          <a:prstGeom prst="line">
            <a:avLst/>
          </a:prstGeom>
          <a:noFill/>
          <a:ln w="381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Afbeelding 5" descr="Afbeelding met tekst, schermopname, lijn, Perceel&#10;&#10;Automatisch gegenereerde beschrijving">
            <a:extLst>
              <a:ext uri="{FF2B5EF4-FFF2-40B4-BE49-F238E27FC236}">
                <a16:creationId xmlns:a16="http://schemas.microsoft.com/office/drawing/2014/main" id="{A244EAAF-49EA-DC96-DCDC-3A62BAB61B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99" y="2169608"/>
            <a:ext cx="7772400" cy="321945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0E1F9F5A-86D9-8865-5ABA-CE35442CA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033"/>
            <a:ext cx="11171238" cy="752475"/>
          </a:xfrm>
        </p:spPr>
        <p:txBody>
          <a:bodyPr/>
          <a:lstStyle/>
          <a:p>
            <a:r>
              <a:rPr lang="en-GB" dirty="0"/>
              <a:t>Why conversion?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62AA84-6270-E22D-F3BA-8B18746832C8}"/>
              </a:ext>
            </a:extLst>
          </p:cNvPr>
          <p:cNvSpPr txBox="1"/>
          <p:nvPr/>
        </p:nvSpPr>
        <p:spPr bwMode="auto">
          <a:xfrm>
            <a:off x="772053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rgbClr val="009EB4"/>
                </a:solidFill>
              </a:rPr>
              <a:t> SSPF</a:t>
            </a:r>
          </a:p>
        </p:txBody>
      </p:sp>
      <p:sp>
        <p:nvSpPr>
          <p:cNvPr id="10" name="Rechthoek 22">
            <a:extLst>
              <a:ext uri="{FF2B5EF4-FFF2-40B4-BE49-F238E27FC236}">
                <a16:creationId xmlns:a16="http://schemas.microsoft.com/office/drawing/2014/main" id="{272C2380-EE03-9A27-5496-5ACFBB108345}"/>
              </a:ext>
            </a:extLst>
          </p:cNvPr>
          <p:cNvSpPr/>
          <p:nvPr/>
        </p:nvSpPr>
        <p:spPr>
          <a:xfrm>
            <a:off x="8650705" y="3060427"/>
            <a:ext cx="3426931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800" spc="-150" dirty="0" err="1">
                <a:solidFill>
                  <a:srgbClr val="404040"/>
                </a:solidFill>
                <a:latin typeface="+mj-lt"/>
              </a:rPr>
              <a:t>Rafik</a:t>
            </a:r>
            <a:br>
              <a:rPr lang="nl-NL" sz="1800" spc="-150" dirty="0">
                <a:solidFill>
                  <a:srgbClr val="404040"/>
                </a:solidFill>
                <a:latin typeface="+mj-lt"/>
              </a:rPr>
            </a:br>
            <a:endParaRPr lang="nl-NL" sz="1800" dirty="0">
              <a:solidFill>
                <a:srgbClr val="404040"/>
              </a:solidFill>
              <a:latin typeface="+mj-lt"/>
            </a:endParaRP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rgbClr val="404040"/>
                </a:solidFill>
              </a:rPr>
              <a:t>Operator (incl. shift </a:t>
            </a:r>
            <a:r>
              <a:rPr lang="nl-NL" sz="1600" dirty="0" err="1">
                <a:solidFill>
                  <a:srgbClr val="404040"/>
                </a:solidFill>
              </a:rPr>
              <a:t>allowance</a:t>
            </a:r>
            <a:r>
              <a:rPr lang="nl-NL" sz="1600" dirty="0">
                <a:solidFill>
                  <a:srgbClr val="404040"/>
                </a:solidFill>
              </a:rPr>
              <a:t>)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b="1" dirty="0">
                <a:solidFill>
                  <a:srgbClr val="404040"/>
                </a:solidFill>
              </a:rPr>
              <a:t>Age 55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rgbClr val="404040"/>
                </a:solidFill>
              </a:rPr>
              <a:t>32 </a:t>
            </a:r>
            <a:r>
              <a:rPr lang="nl-NL" sz="1600" dirty="0" err="1">
                <a:solidFill>
                  <a:srgbClr val="404040"/>
                </a:solidFill>
              </a:rPr>
              <a:t>years</a:t>
            </a:r>
            <a:r>
              <a:rPr lang="nl-NL" sz="1600" dirty="0">
                <a:solidFill>
                  <a:srgbClr val="404040"/>
                </a:solidFill>
              </a:rPr>
              <a:t> in service</a:t>
            </a:r>
          </a:p>
          <a:p>
            <a:pPr marL="285750" indent="-285750">
              <a:lnSpc>
                <a:spcPts val="2420"/>
              </a:lnSpc>
              <a:buFont typeface="Wingdings" pitchFamily="2" charset="2"/>
              <a:buChar char="§"/>
            </a:pPr>
            <a:r>
              <a:rPr lang="nl-NL" sz="1600" dirty="0">
                <a:solidFill>
                  <a:srgbClr val="404040"/>
                </a:solidFill>
              </a:rPr>
              <a:t>JG8</a:t>
            </a:r>
          </a:p>
          <a:p>
            <a:endParaRPr lang="nl-NL" sz="1800" dirty="0">
              <a:solidFill>
                <a:schemeClr val="bg1"/>
              </a:solidFill>
              <a:effectLst/>
            </a:endParaRPr>
          </a:p>
        </p:txBody>
      </p:sp>
      <p:sp>
        <p:nvSpPr>
          <p:cNvPr id="11" name="Tekstvak 11">
            <a:extLst>
              <a:ext uri="{FF2B5EF4-FFF2-40B4-BE49-F238E27FC236}">
                <a16:creationId xmlns:a16="http://schemas.microsoft.com/office/drawing/2014/main" id="{5DC28B37-CE24-4A89-3B19-3D6D778BDD91}"/>
              </a:ext>
            </a:extLst>
          </p:cNvPr>
          <p:cNvSpPr txBox="1"/>
          <p:nvPr/>
        </p:nvSpPr>
        <p:spPr bwMode="auto">
          <a:xfrm>
            <a:off x="8961692" y="280768"/>
            <a:ext cx="2726815" cy="287707"/>
          </a:xfrm>
          <a:prstGeom prst="rect">
            <a:avLst/>
          </a:prstGeom>
          <a:solidFill>
            <a:srgbClr val="DD1D2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500" b="1" dirty="0">
                <a:solidFill>
                  <a:schemeClr val="bg1"/>
                </a:solidFill>
              </a:rPr>
              <a:t>PLEASE NOTE: SNAPSHOT</a:t>
            </a:r>
          </a:p>
        </p:txBody>
      </p:sp>
      <p:sp>
        <p:nvSpPr>
          <p:cNvPr id="16" name="Tekstvak 19">
            <a:extLst>
              <a:ext uri="{FF2B5EF4-FFF2-40B4-BE49-F238E27FC236}">
                <a16:creationId xmlns:a16="http://schemas.microsoft.com/office/drawing/2014/main" id="{FFE04A46-34F8-EF7E-E234-D8B5EFF2283B}"/>
              </a:ext>
            </a:extLst>
          </p:cNvPr>
          <p:cNvSpPr txBox="1"/>
          <p:nvPr/>
        </p:nvSpPr>
        <p:spPr bwMode="auto">
          <a:xfrm>
            <a:off x="387599" y="1592052"/>
            <a:ext cx="6369336" cy="651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>
                <a:solidFill>
                  <a:srgbClr val="DD1D21"/>
                </a:solidFill>
                <a:latin typeface="+mj-lt"/>
              </a:rPr>
              <a:t>RETIREMENT THROUGH THE YEARS </a:t>
            </a:r>
            <a:r>
              <a:rPr lang="nl-NL" sz="1600" dirty="0">
                <a:solidFill>
                  <a:srgbClr val="DD1D21"/>
                </a:solidFill>
              </a:rPr>
              <a:t>– GOOD WEATHER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nl-NL" sz="1600" dirty="0">
              <a:solidFill>
                <a:srgbClr val="DD1D21"/>
              </a:solidFill>
              <a:latin typeface="+mj-lt"/>
            </a:endParaRPr>
          </a:p>
        </p:txBody>
      </p:sp>
      <p:sp>
        <p:nvSpPr>
          <p:cNvPr id="14" name="Tekstvak 14">
            <a:extLst>
              <a:ext uri="{FF2B5EF4-FFF2-40B4-BE49-F238E27FC236}">
                <a16:creationId xmlns:a16="http://schemas.microsoft.com/office/drawing/2014/main" id="{7B3FF4C7-95DC-3B10-EF2E-9BF3C159EDAE}"/>
              </a:ext>
            </a:extLst>
          </p:cNvPr>
          <p:cNvSpPr txBox="1"/>
          <p:nvPr/>
        </p:nvSpPr>
        <p:spPr bwMode="auto">
          <a:xfrm>
            <a:off x="8640766" y="5863070"/>
            <a:ext cx="3426931" cy="871777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108000" tIns="0" rIns="7200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 dirty="0" err="1"/>
              <a:t>Good</a:t>
            </a:r>
            <a:r>
              <a:rPr lang="nl-NL" sz="1400" b="1" dirty="0"/>
              <a:t> </a:t>
            </a:r>
            <a:r>
              <a:rPr lang="nl-NL" sz="1400" b="1" dirty="0" err="1"/>
              <a:t>to</a:t>
            </a:r>
            <a:r>
              <a:rPr lang="nl-NL" sz="1400" b="1" dirty="0"/>
              <a:t> </a:t>
            </a:r>
            <a:r>
              <a:rPr lang="nl-NL" sz="1400" b="1" dirty="0" err="1"/>
              <a:t>know</a:t>
            </a:r>
            <a:r>
              <a:rPr lang="nl-NL" sz="1400" b="1" dirty="0"/>
              <a:t>:</a:t>
            </a:r>
            <a:br>
              <a:rPr lang="nl-NL" sz="1400" b="1" dirty="0"/>
            </a:br>
            <a:r>
              <a:rPr lang="nl-NL" sz="1400" dirty="0" err="1"/>
              <a:t>Based</a:t>
            </a:r>
            <a:r>
              <a:rPr lang="nl-NL" sz="1400" dirty="0"/>
              <a:t> on </a:t>
            </a:r>
            <a:r>
              <a:rPr lang="nl-NL" sz="1400" dirty="0" err="1"/>
              <a:t>the</a:t>
            </a:r>
            <a:r>
              <a:rPr lang="nl-NL" sz="1400" dirty="0"/>
              <a:t> </a:t>
            </a:r>
            <a:r>
              <a:rPr lang="nl-NL" sz="1400" dirty="0" err="1"/>
              <a:t>funding</a:t>
            </a:r>
            <a:r>
              <a:rPr lang="nl-NL" sz="1400" dirty="0"/>
              <a:t> ratio of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dirty="0"/>
              <a:t> 31 december 2023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7EF581A-5EC3-2BDE-C767-2EF477EDC40C}"/>
              </a:ext>
            </a:extLst>
          </p:cNvPr>
          <p:cNvSpPr txBox="1"/>
          <p:nvPr/>
        </p:nvSpPr>
        <p:spPr bwMode="auto">
          <a:xfrm>
            <a:off x="659395" y="2037442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418AD71-9368-3D14-12F2-C8395762BF38}"/>
              </a:ext>
            </a:extLst>
          </p:cNvPr>
          <p:cNvSpPr txBox="1"/>
          <p:nvPr/>
        </p:nvSpPr>
        <p:spPr bwMode="auto">
          <a:xfrm>
            <a:off x="659395" y="2639634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DC8DAEE-167F-50C6-C8A2-AA0878239153}"/>
              </a:ext>
            </a:extLst>
          </p:cNvPr>
          <p:cNvSpPr txBox="1"/>
          <p:nvPr/>
        </p:nvSpPr>
        <p:spPr bwMode="auto">
          <a:xfrm>
            <a:off x="659395" y="3226707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CBC5457-015F-102F-9D5A-C3A0E0440704}"/>
              </a:ext>
            </a:extLst>
          </p:cNvPr>
          <p:cNvSpPr txBox="1"/>
          <p:nvPr/>
        </p:nvSpPr>
        <p:spPr bwMode="auto">
          <a:xfrm>
            <a:off x="659395" y="3757698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93B92803-427D-15E4-3124-52A736831EE8}"/>
              </a:ext>
            </a:extLst>
          </p:cNvPr>
          <p:cNvSpPr txBox="1"/>
          <p:nvPr/>
        </p:nvSpPr>
        <p:spPr bwMode="auto">
          <a:xfrm>
            <a:off x="655737" y="4319652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DA55CD91-1F9A-1486-2E08-107EA0E4C8D9}"/>
              </a:ext>
            </a:extLst>
          </p:cNvPr>
          <p:cNvSpPr txBox="1"/>
          <p:nvPr/>
        </p:nvSpPr>
        <p:spPr bwMode="auto">
          <a:xfrm>
            <a:off x="655737" y="4905916"/>
            <a:ext cx="225910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,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A4E6258-15DB-9929-F5D1-6F7EAFE29A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554" y="5863070"/>
            <a:ext cx="3420546" cy="32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35707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9342A5-AF5F-E8C8-2B68-460F8DC454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48" y="622857"/>
            <a:ext cx="11771903" cy="544450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t>Mei 2024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BAE6A-B452-4007-8177-56DD051636F9}" type="slidenum">
              <a:rPr kumimoji="0" lang="en-GB" sz="850" b="0" i="0" u="none" strike="noStrike" kern="1200" cap="none" spc="0" normalizeH="0" baseline="0" noProof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5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5DCC7E3-8B4E-6E72-4B7F-2B720C67DF4C}"/>
              </a:ext>
            </a:extLst>
          </p:cNvPr>
          <p:cNvSpPr txBox="1"/>
          <p:nvPr/>
        </p:nvSpPr>
        <p:spPr bwMode="auto">
          <a:xfrm>
            <a:off x="3374588" y="2760149"/>
            <a:ext cx="8202219" cy="651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75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Substantial improvement in purchasing power expected from conversion, which remains in the longer term.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FD4683-EEAE-087D-2D71-F003AF85E723}"/>
              </a:ext>
            </a:extLst>
          </p:cNvPr>
          <p:cNvSpPr txBox="1"/>
          <p:nvPr/>
        </p:nvSpPr>
        <p:spPr bwMode="auto">
          <a:xfrm>
            <a:off x="3716719" y="4595998"/>
            <a:ext cx="7463582" cy="3068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75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Purchasing power immediately lower and deteriorates further in the longer term.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D358DCF-A3BE-4C93-4A23-25D0ABD2953E}"/>
              </a:ext>
            </a:extLst>
          </p:cNvPr>
          <p:cNvCxnSpPr>
            <a:cxnSpLocks/>
          </p:cNvCxnSpPr>
          <p:nvPr/>
        </p:nvCxnSpPr>
        <p:spPr>
          <a:xfrm flipH="1" flipV="1">
            <a:off x="1820411" y="2117838"/>
            <a:ext cx="1451295" cy="826698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90061287-62DB-AA62-B0B1-F318A7129E9F}"/>
              </a:ext>
            </a:extLst>
          </p:cNvPr>
          <p:cNvCxnSpPr>
            <a:cxnSpLocks/>
          </p:cNvCxnSpPr>
          <p:nvPr/>
        </p:nvCxnSpPr>
        <p:spPr>
          <a:xfrm flipH="1" flipV="1">
            <a:off x="2197916" y="4439517"/>
            <a:ext cx="1408313" cy="339677"/>
          </a:xfrm>
          <a:prstGeom prst="straightConnector1">
            <a:avLst/>
          </a:prstGeom>
          <a:ln w="38100">
            <a:solidFill>
              <a:srgbClr val="00206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>
            <a:extLst>
              <a:ext uri="{FF2B5EF4-FFF2-40B4-BE49-F238E27FC236}">
                <a16:creationId xmlns:a16="http://schemas.microsoft.com/office/drawing/2014/main" id="{CB656738-39CB-CDBA-A11E-EFBF652EFC52}"/>
              </a:ext>
            </a:extLst>
          </p:cNvPr>
          <p:cNvSpPr txBox="1"/>
          <p:nvPr/>
        </p:nvSpPr>
        <p:spPr bwMode="auto">
          <a:xfrm>
            <a:off x="2592950" y="5513861"/>
            <a:ext cx="4093042" cy="3260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Continue </a:t>
            </a:r>
            <a:r>
              <a:rPr kumimoji="0" lang="nl-N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current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scheme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(</a:t>
            </a:r>
            <a:r>
              <a:rPr kumimoji="0" lang="nl-N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not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possible</a:t>
            </a: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13BE440-B467-4E86-4BC5-1EBFD8CA8DEA}"/>
              </a:ext>
            </a:extLst>
          </p:cNvPr>
          <p:cNvSpPr txBox="1"/>
          <p:nvPr/>
        </p:nvSpPr>
        <p:spPr bwMode="auto">
          <a:xfrm>
            <a:off x="7470355" y="5549030"/>
            <a:ext cx="1523294" cy="3260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Leaving</a:t>
            </a: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behind</a:t>
            </a:r>
            <a:endParaRPr kumimoji="0" lang="nl-NL" sz="17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0AD6AFA1-1D62-070E-8AE7-28DF89F54291}"/>
              </a:ext>
            </a:extLst>
          </p:cNvPr>
          <p:cNvSpPr txBox="1"/>
          <p:nvPr/>
        </p:nvSpPr>
        <p:spPr bwMode="auto">
          <a:xfrm>
            <a:off x="9587327" y="5537307"/>
            <a:ext cx="1523294" cy="32605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7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Conversion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878393EF-4FFE-5AC9-9CE1-F2D9C9F072E6}"/>
              </a:ext>
            </a:extLst>
          </p:cNvPr>
          <p:cNvSpPr txBox="1"/>
          <p:nvPr/>
        </p:nvSpPr>
        <p:spPr bwMode="auto">
          <a:xfrm>
            <a:off x="1856548" y="839147"/>
            <a:ext cx="9620344" cy="42197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89CFDC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Expected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89CFDC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purchasing</a:t>
            </a:r>
            <a:r>
              <a:rPr kumimoji="0" lang="nl-NL" sz="22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power Active member Age 50 at FR 125% 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(VaR50)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01346405-5930-1B72-EFBF-A62099B12E15}"/>
              </a:ext>
            </a:extLst>
          </p:cNvPr>
          <p:cNvSpPr txBox="1"/>
          <p:nvPr/>
        </p:nvSpPr>
        <p:spPr bwMode="auto">
          <a:xfrm>
            <a:off x="2165758" y="1272028"/>
            <a:ext cx="7860484" cy="26853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In case of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working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until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retirement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age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compared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to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continuing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current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scheme</a:t>
            </a:r>
            <a:endParaRPr kumimoji="0" lang="nl-NL" sz="1400" b="1" i="0" u="none" strike="noStrike" kern="1200" cap="none" spc="0" normalizeH="0" baseline="0" noProof="0" dirty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90861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Rectangle 105">
            <a:extLst>
              <a:ext uri="{FF2B5EF4-FFF2-40B4-BE49-F238E27FC236}">
                <a16:creationId xmlns:a16="http://schemas.microsoft.com/office/drawing/2014/main" id="{67B2943D-A301-4EB6-A51E-58A1D4F98F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2155" y="-8772"/>
            <a:ext cx="5168699" cy="6875544"/>
          </a:xfrm>
          <a:prstGeom prst="rect">
            <a:avLst/>
          </a:prstGeom>
          <a:solidFill>
            <a:srgbClr val="F5F5F5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40">
              <a:defRPr/>
            </a:pPr>
            <a:endParaRPr lang="en-GB" sz="1600" err="1">
              <a:solidFill>
                <a:srgbClr val="A6A6A6">
                  <a:lumMod val="20000"/>
                  <a:lumOff val="80000"/>
                </a:srgbClr>
              </a:solidFill>
              <a:latin typeface="ShellMedium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5D52CD-FB80-B8A6-FA53-B75C9C96C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0" y="8772"/>
            <a:ext cx="3352800" cy="6858000"/>
          </a:xfrm>
          <a:prstGeom prst="rect">
            <a:avLst/>
          </a:prstGeom>
        </p:spPr>
      </p:pic>
      <p:sp>
        <p:nvSpPr>
          <p:cNvPr id="10" name="Rectangle 5">
            <a:extLst>
              <a:ext uri="{FF2B5EF4-FFF2-40B4-BE49-F238E27FC236}">
                <a16:creationId xmlns:a16="http://schemas.microsoft.com/office/drawing/2014/main" id="{F3105964-B0AA-4B24-A819-421D2C7B8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518" y="4807025"/>
            <a:ext cx="37193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1200"/>
              </a:spcAft>
              <a:defRPr/>
            </a:pPr>
            <a:r>
              <a:rPr lang="en-GB" sz="1600" kern="0">
                <a:solidFill>
                  <a:srgbClr val="404040"/>
                </a:solidFill>
                <a:latin typeface="ShellBook" pitchFamily="2" charset="0"/>
              </a:rPr>
              <a:t>Do not take this call, </a:t>
            </a:r>
            <a:br>
              <a:rPr lang="en-GB" sz="1600" kern="0">
                <a:solidFill>
                  <a:srgbClr val="404040"/>
                </a:solidFill>
                <a:latin typeface="ShellBook" pitchFamily="2" charset="0"/>
              </a:rPr>
            </a:br>
            <a:r>
              <a:rPr lang="en-GB" sz="1600" kern="0">
                <a:solidFill>
                  <a:srgbClr val="404040"/>
                </a:solidFill>
                <a:latin typeface="ShellBook" pitchFamily="2" charset="0"/>
              </a:rPr>
              <a:t>or any other call, while driving – ever </a:t>
            </a: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C05A130-FD68-4DB8-9451-8D10411DB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936095" y="1255673"/>
            <a:ext cx="4643437" cy="4698635"/>
          </a:xfrm>
          <a:custGeom>
            <a:avLst/>
            <a:gdLst>
              <a:gd name="connsiteX0" fmla="*/ 17653 w 4643437"/>
              <a:gd name="connsiteY0" fmla="*/ 1587436 h 4698634"/>
              <a:gd name="connsiteX1" fmla="*/ 3301729 w 4643437"/>
              <a:gd name="connsiteY1" fmla="*/ 4646999 h 4698634"/>
              <a:gd name="connsiteX2" fmla="*/ 4309348 w 4643437"/>
              <a:gd name="connsiteY2" fmla="*/ 273129 h 4698634"/>
              <a:gd name="connsiteX3" fmla="*/ 17653 w 4643437"/>
              <a:gd name="connsiteY3" fmla="*/ 1587436 h 4698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43437" h="4698634">
                <a:moveTo>
                  <a:pt x="17653" y="1587436"/>
                </a:moveTo>
                <a:cubicBezTo>
                  <a:pt x="-234252" y="2680886"/>
                  <a:pt x="2276447" y="5102925"/>
                  <a:pt x="3301729" y="4646999"/>
                </a:cubicBezTo>
                <a:cubicBezTo>
                  <a:pt x="4327011" y="4191073"/>
                  <a:pt x="5125916" y="1042780"/>
                  <a:pt x="4309348" y="273129"/>
                </a:cubicBezTo>
                <a:cubicBezTo>
                  <a:pt x="3492779" y="-496523"/>
                  <a:pt x="269557" y="493985"/>
                  <a:pt x="17653" y="1587436"/>
                </a:cubicBezTo>
                <a:close/>
              </a:path>
            </a:pathLst>
          </a:custGeom>
          <a:solidFill>
            <a:srgbClr val="FDEB9C"/>
          </a:solidFill>
          <a:ln w="6893" cap="flat">
            <a:solidFill>
              <a:srgbClr val="F7F7F7"/>
            </a:solidFill>
            <a:prstDash val="solid"/>
            <a:miter/>
          </a:ln>
        </p:spPr>
        <p:txBody>
          <a:bodyPr rtlCol="0" anchor="ctr"/>
          <a:lstStyle/>
          <a:p>
            <a:pPr defTabSz="1219140">
              <a:defRPr/>
            </a:pPr>
            <a:endParaRPr lang="en-US" sz="3200">
              <a:solidFill>
                <a:srgbClr val="404040"/>
              </a:solidFill>
              <a:latin typeface="ShellMedium" panose="00000600000000000000" pitchFamily="2" charset="0"/>
            </a:endParaRP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A6D6E6D9-BF68-4A0E-8316-F485E9319E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861111" y="2963569"/>
            <a:ext cx="2713352" cy="3851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D9FFE12-4839-4677-B7B4-020B7D244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332510" y="4283407"/>
            <a:ext cx="2704815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25">
            <a:extLst>
              <a:ext uri="{FF2B5EF4-FFF2-40B4-BE49-F238E27FC236}">
                <a16:creationId xmlns:a16="http://schemas.microsoft.com/office/drawing/2014/main" id="{9F94E793-728A-4F44-8CB5-50E4D933A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2" y="712789"/>
            <a:ext cx="3656380" cy="752475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GB" spc="300">
                <a:solidFill>
                  <a:srgbClr val="404040"/>
                </a:solidFill>
                <a:latin typeface="ShellBold"/>
                <a:ea typeface="+mn-ea"/>
                <a:cs typeface="+mn-cs"/>
              </a:rPr>
              <a:t>SAFETY &amp; HEALTH</a:t>
            </a:r>
          </a:p>
        </p:txBody>
      </p:sp>
      <p:sp>
        <p:nvSpPr>
          <p:cNvPr id="7" name="Rectangle 5 rename 1">
            <a:extLst>
              <a:ext uri="{FF2B5EF4-FFF2-40B4-BE49-F238E27FC236}">
                <a16:creationId xmlns:a16="http://schemas.microsoft.com/office/drawing/2014/main" id="{043C800B-8438-48F9-AB16-7F5307705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800" y="3480085"/>
            <a:ext cx="2826315" cy="738664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defTabSz="1219140">
              <a:defRPr/>
            </a:pPr>
            <a:r>
              <a:rPr lang="en-US" sz="1600" kern="0">
                <a:solidFill>
                  <a:srgbClr val="404040"/>
                </a:solidFill>
                <a:latin typeface="ShellBook" pitchFamily="2" charset="0"/>
              </a:rPr>
              <a:t>Know locations for fire alarms, extinguishers, emergency exits,</a:t>
            </a:r>
          </a:p>
          <a:p>
            <a:pPr algn="r" defTabSz="1219140">
              <a:defRPr/>
            </a:pPr>
            <a:r>
              <a:rPr lang="en-US" sz="1600" kern="0">
                <a:solidFill>
                  <a:srgbClr val="404040"/>
                </a:solidFill>
                <a:latin typeface="ShellBook" pitchFamily="2" charset="0"/>
              </a:rPr>
              <a:t>defibrillators, and muster points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427CE785-248D-4ED3-B411-D5381F8DCA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273" y="2233067"/>
            <a:ext cx="19774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>
              <a:defRPr/>
            </a:pPr>
            <a:r>
              <a:rPr lang="en-US" sz="1600" kern="0">
                <a:solidFill>
                  <a:srgbClr val="404040"/>
                </a:solidFill>
                <a:latin typeface="ShellBook" pitchFamily="2" charset="0"/>
              </a:rPr>
              <a:t>Know what the</a:t>
            </a:r>
          </a:p>
          <a:p>
            <a:pPr lvl="0" algn="r">
              <a:defRPr/>
            </a:pPr>
            <a:r>
              <a:rPr lang="en-US" sz="1600" kern="0">
                <a:solidFill>
                  <a:srgbClr val="404040"/>
                </a:solidFill>
                <a:latin typeface="ShellBook" pitchFamily="2" charset="0"/>
              </a:rPr>
              <a:t>fire alarm sounds like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E4D2FB-D7B5-4936-B7B8-93D3D7514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835" y="1289165"/>
            <a:ext cx="215573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r">
              <a:defRPr/>
            </a:pPr>
            <a:r>
              <a:rPr lang="en-US" sz="1600" kern="0">
                <a:solidFill>
                  <a:srgbClr val="404040"/>
                </a:solidFill>
                <a:latin typeface="ShellBook" pitchFamily="2" charset="0"/>
              </a:rPr>
              <a:t>Make sure that you can</a:t>
            </a:r>
          </a:p>
          <a:p>
            <a:pPr lvl="0" algn="r">
              <a:defRPr/>
            </a:pPr>
            <a:r>
              <a:rPr lang="en-US" sz="1600" kern="0">
                <a:solidFill>
                  <a:srgbClr val="404040"/>
                </a:solidFill>
                <a:latin typeface="ShellBook" pitchFamily="2" charset="0"/>
              </a:rPr>
              <a:t>hear the fire alarm</a:t>
            </a: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D1B7212A-6384-4EA9-88C4-E5F34E4A0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1809" y="262081"/>
            <a:ext cx="1885483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lang="en-US" sz="1600" kern="0">
                <a:solidFill>
                  <a:srgbClr val="404040"/>
                </a:solidFill>
                <a:latin typeface="ShellBook" pitchFamily="2" charset="0"/>
              </a:rPr>
              <a:t>Ensure confidential discussions are not overheard</a:t>
            </a:r>
          </a:p>
          <a:p>
            <a:pPr lvl="0" algn="ctr">
              <a:defRPr/>
            </a:pPr>
            <a:endParaRPr lang="en-US" sz="1600" kern="0">
              <a:solidFill>
                <a:srgbClr val="404040"/>
              </a:solidFill>
              <a:latin typeface="ShellBook" pitchFamily="2" charset="0"/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8BAD48F-21E1-42FC-AB22-07D342EC6F08}"/>
              </a:ext>
            </a:extLst>
          </p:cNvPr>
          <p:cNvSpPr txBox="1"/>
          <p:nvPr/>
        </p:nvSpPr>
        <p:spPr bwMode="auto">
          <a:xfrm>
            <a:off x="8212794" y="5390683"/>
            <a:ext cx="3344505" cy="9335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1219140">
              <a:spcAft>
                <a:spcPts val="800"/>
              </a:spcAft>
              <a:defRPr/>
            </a:pPr>
            <a:r>
              <a:rPr lang="en-GB" spc="300">
                <a:solidFill>
                  <a:srgbClr val="404040"/>
                </a:solidFill>
                <a:latin typeface="ShellBold"/>
              </a:rPr>
              <a:t>DE&amp;I </a:t>
            </a:r>
          </a:p>
          <a:p>
            <a:pPr algn="ctr" defTabSz="1219140">
              <a:defRPr/>
            </a:pPr>
            <a:r>
              <a:rPr lang="en-GB" sz="1200" spc="300">
                <a:solidFill>
                  <a:srgbClr val="404040"/>
                </a:solidFill>
                <a:latin typeface="ShellBold"/>
              </a:rPr>
              <a:t>PRACTICE ACTIVE LISTENING</a:t>
            </a:r>
            <a:endParaRPr lang="en-GB" sz="1200">
              <a:solidFill>
                <a:srgbClr val="404040"/>
              </a:solidFill>
              <a:latin typeface="ShellMedium"/>
            </a:endParaRPr>
          </a:p>
        </p:txBody>
      </p:sp>
      <p:sp>
        <p:nvSpPr>
          <p:cNvPr id="11" name="Rectangle 5 rename 2">
            <a:extLst>
              <a:ext uri="{FF2B5EF4-FFF2-40B4-BE49-F238E27FC236}">
                <a16:creationId xmlns:a16="http://schemas.microsoft.com/office/drawing/2014/main" id="{F7EEE228-2A80-40CB-A361-7F3B05316C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6434" y="1230583"/>
            <a:ext cx="23832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57708">
              <a:spcAft>
                <a:spcPts val="1067"/>
              </a:spcAft>
              <a:buClr>
                <a:srgbClr val="D42E12"/>
              </a:buClr>
              <a:buSzPct val="85000"/>
              <a:defRPr/>
            </a:pPr>
            <a:r>
              <a:rPr lang="en-US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Pay attention</a:t>
            </a:r>
            <a:r>
              <a:rPr lang="pl-PL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 and listen to each other</a:t>
            </a:r>
            <a:r>
              <a:rPr lang="en-US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2" name="Rectangle 5 rename 3">
            <a:extLst>
              <a:ext uri="{FF2B5EF4-FFF2-40B4-BE49-F238E27FC236}">
                <a16:creationId xmlns:a16="http://schemas.microsoft.com/office/drawing/2014/main" id="{998662D0-34CC-48A2-AA0A-FC34EDB60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9671" y="2346488"/>
            <a:ext cx="180662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57708">
              <a:spcAft>
                <a:spcPts val="1067"/>
              </a:spcAft>
              <a:buClr>
                <a:srgbClr val="D42E12"/>
              </a:buClr>
              <a:buSzPct val="85000"/>
              <a:defRPr/>
            </a:pPr>
            <a:r>
              <a:rPr lang="en-US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Defer judgement</a:t>
            </a:r>
          </a:p>
        </p:txBody>
      </p:sp>
      <p:sp>
        <p:nvSpPr>
          <p:cNvPr id="13" name="Rectangle 5 rename 4">
            <a:extLst>
              <a:ext uri="{FF2B5EF4-FFF2-40B4-BE49-F238E27FC236}">
                <a16:creationId xmlns:a16="http://schemas.microsoft.com/office/drawing/2014/main" id="{D08B5BBD-E339-40FB-84C4-F8A2B1F05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8677" y="3174296"/>
            <a:ext cx="14351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57708">
              <a:spcAft>
                <a:spcPts val="1067"/>
              </a:spcAft>
              <a:buClr>
                <a:srgbClr val="D42E12"/>
              </a:buClr>
              <a:buSzPct val="85000"/>
              <a:defRPr/>
            </a:pPr>
            <a:r>
              <a:rPr lang="en-US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Respond appropriately</a:t>
            </a:r>
          </a:p>
        </p:txBody>
      </p:sp>
      <p:sp>
        <p:nvSpPr>
          <p:cNvPr id="49" name="Rectangle 5 rename 5">
            <a:extLst>
              <a:ext uri="{FF2B5EF4-FFF2-40B4-BE49-F238E27FC236}">
                <a16:creationId xmlns:a16="http://schemas.microsoft.com/office/drawing/2014/main" id="{33EAB3C8-D4A5-43BA-81C5-480D0A56F6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27490" y="4379840"/>
            <a:ext cx="19057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57708">
              <a:spcAft>
                <a:spcPts val="1067"/>
              </a:spcAft>
              <a:buClr>
                <a:srgbClr val="D42E12"/>
              </a:buClr>
              <a:buSzPct val="85000"/>
              <a:defRPr/>
            </a:pPr>
            <a:r>
              <a:rPr lang="en-US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Empathize</a:t>
            </a:r>
          </a:p>
        </p:txBody>
      </p:sp>
      <p:sp>
        <p:nvSpPr>
          <p:cNvPr id="61" name="Rectangle 5 rename 6">
            <a:extLst>
              <a:ext uri="{FF2B5EF4-FFF2-40B4-BE49-F238E27FC236}">
                <a16:creationId xmlns:a16="http://schemas.microsoft.com/office/drawing/2014/main" id="{B360EBE8-0C49-4049-B74A-86DDB1D0B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533" y="5330108"/>
            <a:ext cx="234137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57708">
              <a:spcAft>
                <a:spcPts val="1067"/>
              </a:spcAft>
              <a:buClr>
                <a:srgbClr val="D42E12"/>
              </a:buClr>
              <a:buSzPct val="85000"/>
              <a:defRPr/>
            </a:pPr>
            <a:r>
              <a:rPr lang="en-US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Provide feedback</a:t>
            </a:r>
          </a:p>
        </p:txBody>
      </p:sp>
      <p:sp>
        <p:nvSpPr>
          <p:cNvPr id="12" name="Rectangle 5 rename 7">
            <a:extLst>
              <a:ext uri="{FF2B5EF4-FFF2-40B4-BE49-F238E27FC236}">
                <a16:creationId xmlns:a16="http://schemas.microsoft.com/office/drawing/2014/main" id="{25ED7377-AD96-48C6-B0F3-0D97B15099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4245" y="6219379"/>
            <a:ext cx="293533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57708">
              <a:spcAft>
                <a:spcPts val="1067"/>
              </a:spcAft>
              <a:buClr>
                <a:srgbClr val="D42E12"/>
              </a:buClr>
              <a:buSzPct val="85000"/>
              <a:defRPr/>
            </a:pPr>
            <a:r>
              <a:rPr lang="en-US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Act on what you</a:t>
            </a:r>
            <a:r>
              <a:rPr lang="pl-PL" sz="1600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 are hearing</a:t>
            </a:r>
            <a:endParaRPr lang="en-US" sz="1600">
              <a:solidFill>
                <a:srgbClr val="404040"/>
              </a:solidFill>
              <a:latin typeface="ShellBook" panose="00000500000000000000" pitchFamily="50" charset="0"/>
              <a:cs typeface="Arial" panose="020B0604020202020204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64020AC-2E78-4674-A323-4BA6C9816D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8002" y="5369717"/>
            <a:ext cx="3242021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E75D8DA-BAED-4233-A87B-50C75EC8F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64701" y="2798847"/>
            <a:ext cx="1811553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614165C-7404-4AC0-999A-FF898D0D5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295069" y="1854945"/>
            <a:ext cx="1535995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AE34987-9740-4D0C-B79E-30F3658F2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690631" y="3819885"/>
            <a:ext cx="1284416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C801D52-F508-4608-B3F3-B3B5ACBD82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7561118" y="1762237"/>
            <a:ext cx="2146183" cy="23391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DF1649C-78FC-4BD0-A67C-8FB023B41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5150982" y="2764132"/>
            <a:ext cx="61775" cy="294481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56BAA0F-D954-4DF7-B719-413DD45622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3706157" y="2480884"/>
            <a:ext cx="2516513" cy="2048821"/>
          </a:xfrm>
          <a:prstGeom prst="line">
            <a:avLst/>
          </a:prstGeom>
          <a:ln w="38100">
            <a:solidFill>
              <a:srgbClr val="F7F7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C29FB37-71A1-436C-83C2-BD02A5771E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5025472" y="1459364"/>
            <a:ext cx="910465" cy="279998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AD17CFE-B498-4851-B5AF-8999C9705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2949762" y="3124554"/>
            <a:ext cx="3350517" cy="44719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DEB8D889-1990-480B-A7F9-C8808D1A8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134984" y="1259306"/>
            <a:ext cx="1346024" cy="30241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C262FEB-12AC-440B-B26C-3FDB42AAEB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4586377" y="1889537"/>
            <a:ext cx="2858984" cy="169231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98DF7B30-1A00-443A-8AA8-D7AC780E54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035510" y="3014605"/>
            <a:ext cx="2997548" cy="188491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F858850-977C-4C5D-97D5-8ACC12D92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25402" y="4686635"/>
            <a:ext cx="868367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13D3DC8-318B-4B4F-9E6F-7AD91D72B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237369" y="3489623"/>
            <a:ext cx="2207992" cy="33026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3D92ECD-4207-4F6A-8E23-4E5F48CC3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004399" y="3290795"/>
            <a:ext cx="1416223" cy="252197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57954F9-85F1-481F-BC51-8D5ABFA759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934149" y="5638221"/>
            <a:ext cx="1524864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789AC963-533C-4151-911D-6CDD529B7D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3398262" y="2240399"/>
            <a:ext cx="2680764" cy="9417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FBA93DA6-EF3A-4A1E-823D-6F138C7050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29671" y="2711291"/>
            <a:ext cx="1413156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234FC0A-7583-45AA-B440-52CD3AA1D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032019" y="2296537"/>
            <a:ext cx="2490759" cy="2407964"/>
          </a:xfrm>
          <a:custGeom>
            <a:avLst/>
            <a:gdLst>
              <a:gd name="connsiteX0" fmla="*/ 1397521 w 2490758"/>
              <a:gd name="connsiteY0" fmla="*/ 2407814 h 2407963"/>
              <a:gd name="connsiteX1" fmla="*/ 2386787 w 2490758"/>
              <a:gd name="connsiteY1" fmla="*/ 267761 h 2407963"/>
              <a:gd name="connsiteX2" fmla="*/ 38781 w 2490758"/>
              <a:gd name="connsiteY2" fmla="*/ 481097 h 2407963"/>
              <a:gd name="connsiteX3" fmla="*/ 1397521 w 2490758"/>
              <a:gd name="connsiteY3" fmla="*/ 2407814 h 2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0758" h="2407963">
                <a:moveTo>
                  <a:pt x="1397521" y="2407814"/>
                </a:moveTo>
                <a:cubicBezTo>
                  <a:pt x="1984540" y="2354480"/>
                  <a:pt x="2782273" y="704783"/>
                  <a:pt x="2386787" y="267761"/>
                </a:cubicBezTo>
                <a:cubicBezTo>
                  <a:pt x="1991301" y="-169260"/>
                  <a:pt x="289237" y="-52518"/>
                  <a:pt x="38781" y="481097"/>
                </a:cubicBezTo>
                <a:cubicBezTo>
                  <a:pt x="-211675" y="1014575"/>
                  <a:pt x="810502" y="2461148"/>
                  <a:pt x="1397521" y="2407814"/>
                </a:cubicBezTo>
                <a:close/>
              </a:path>
            </a:pathLst>
          </a:custGeom>
          <a:solidFill>
            <a:srgbClr val="FFFFFF"/>
          </a:solidFill>
          <a:ln w="6893" cap="flat">
            <a:noFill/>
            <a:prstDash val="solid"/>
            <a:miter/>
          </a:ln>
        </p:spPr>
        <p:txBody>
          <a:bodyPr rtlCol="0" anchor="ctr"/>
          <a:lstStyle/>
          <a:p>
            <a:pPr defTabSz="1219140">
              <a:defRPr/>
            </a:pPr>
            <a:endParaRPr lang="en-US" sz="3200">
              <a:solidFill>
                <a:srgbClr val="404040"/>
              </a:solidFill>
              <a:latin typeface="ShellMedium" panose="000006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0CC84DB-12A0-461B-8DFD-9F63684DE6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2244" y="2682543"/>
            <a:ext cx="1436427" cy="1286935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07EBF337-837F-4F75-A2B8-7139CEAD9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317649" y="3397469"/>
            <a:ext cx="624363" cy="630379"/>
            <a:chOff x="3139260" y="3979094"/>
            <a:chExt cx="624363" cy="63037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A0435A3F-0E77-4647-BB85-7DFBB94A3685}"/>
                </a:ext>
              </a:extLst>
            </p:cNvPr>
            <p:cNvGrpSpPr/>
            <p:nvPr/>
          </p:nvGrpSpPr>
          <p:grpSpPr>
            <a:xfrm>
              <a:off x="3139260" y="3979094"/>
              <a:ext cx="624363" cy="630379"/>
              <a:chOff x="2404792" y="4148295"/>
              <a:chExt cx="624363" cy="630379"/>
            </a:xfrm>
          </p:grpSpPr>
          <p:pic>
            <p:nvPicPr>
              <p:cNvPr id="78" name="Afbeelding 43">
                <a:extLst>
                  <a:ext uri="{FF2B5EF4-FFF2-40B4-BE49-F238E27FC236}">
                    <a16:creationId xmlns:a16="http://schemas.microsoft.com/office/drawing/2014/main" id="{C790FA4D-2F32-41C9-8B47-A31CA2C020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404792" y="4148295"/>
                <a:ext cx="291649" cy="291649"/>
              </a:xfrm>
              <a:prstGeom prst="rect">
                <a:avLst/>
              </a:prstGeom>
            </p:spPr>
          </p:pic>
          <p:pic>
            <p:nvPicPr>
              <p:cNvPr id="79" name="Afbeelding 44">
                <a:extLst>
                  <a:ext uri="{FF2B5EF4-FFF2-40B4-BE49-F238E27FC236}">
                    <a16:creationId xmlns:a16="http://schemas.microsoft.com/office/drawing/2014/main" id="{8D415C58-F376-4F7D-91CD-CA562CD12F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7506" y="4148295"/>
                <a:ext cx="291649" cy="291649"/>
              </a:xfrm>
              <a:prstGeom prst="rect">
                <a:avLst/>
              </a:prstGeom>
            </p:spPr>
          </p:pic>
          <p:pic>
            <p:nvPicPr>
              <p:cNvPr id="80" name="Afbeelding 46">
                <a:extLst>
                  <a:ext uri="{FF2B5EF4-FFF2-40B4-BE49-F238E27FC236}">
                    <a16:creationId xmlns:a16="http://schemas.microsoft.com/office/drawing/2014/main" id="{BB0E07E0-C1C5-4F19-BDC0-BC9D660F02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37506" y="4487025"/>
                <a:ext cx="291649" cy="291649"/>
              </a:xfrm>
              <a:prstGeom prst="rect">
                <a:avLst/>
              </a:prstGeom>
            </p:spPr>
          </p:pic>
        </p:grpSp>
        <p:pic>
          <p:nvPicPr>
            <p:cNvPr id="77" name="Afbeelding 49">
              <a:extLst>
                <a:ext uri="{FF2B5EF4-FFF2-40B4-BE49-F238E27FC236}">
                  <a16:creationId xmlns:a16="http://schemas.microsoft.com/office/drawing/2014/main" id="{CFB05E2B-FE44-4090-922D-2CA3070E5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2653" y="4317825"/>
              <a:ext cx="291648" cy="291648"/>
            </a:xfrm>
            <a:prstGeom prst="rect">
              <a:avLst/>
            </a:prstGeom>
          </p:spPr>
        </p:pic>
      </p:grpSp>
      <p:pic>
        <p:nvPicPr>
          <p:cNvPr id="81" name="Afbeelding 12">
            <a:extLst>
              <a:ext uri="{FF2B5EF4-FFF2-40B4-BE49-F238E27FC236}">
                <a16:creationId xmlns:a16="http://schemas.microsoft.com/office/drawing/2014/main" id="{C6CA326B-5609-4185-BE90-BDF597B6E4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4815" y="3736200"/>
            <a:ext cx="291648" cy="291648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566CC4B9-78D0-4E59-9B8A-B8AF8D258C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164381" y="1793329"/>
            <a:ext cx="595035" cy="595035"/>
            <a:chOff x="7834558" y="1841297"/>
            <a:chExt cx="700088" cy="700088"/>
          </a:xfrm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00A2EA9F-3F77-47D7-A3B1-627B2C677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4558" y="1841297"/>
              <a:ext cx="700088" cy="700088"/>
            </a:xfrm>
            <a:custGeom>
              <a:avLst/>
              <a:gdLst>
                <a:gd name="T0" fmla="*/ 2319 w 2319"/>
                <a:gd name="T1" fmla="*/ 1159 h 2319"/>
                <a:gd name="T2" fmla="*/ 2319 w 2319"/>
                <a:gd name="T3" fmla="*/ 1159 h 2319"/>
                <a:gd name="T4" fmla="*/ 1159 w 2319"/>
                <a:gd name="T5" fmla="*/ 2319 h 2319"/>
                <a:gd name="T6" fmla="*/ 0 w 2319"/>
                <a:gd name="T7" fmla="*/ 1159 h 2319"/>
                <a:gd name="T8" fmla="*/ 1159 w 2319"/>
                <a:gd name="T9" fmla="*/ 0 h 2319"/>
                <a:gd name="T10" fmla="*/ 2319 w 2319"/>
                <a:gd name="T11" fmla="*/ 1159 h 2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9" h="2319">
                  <a:moveTo>
                    <a:pt x="2319" y="1159"/>
                  </a:moveTo>
                  <a:lnTo>
                    <a:pt x="2319" y="1159"/>
                  </a:lnTo>
                  <a:cubicBezTo>
                    <a:pt x="2319" y="1799"/>
                    <a:pt x="1800" y="2319"/>
                    <a:pt x="1159" y="2319"/>
                  </a:cubicBezTo>
                  <a:cubicBezTo>
                    <a:pt x="519" y="2319"/>
                    <a:pt x="0" y="1799"/>
                    <a:pt x="0" y="1159"/>
                  </a:cubicBezTo>
                  <a:cubicBezTo>
                    <a:pt x="0" y="518"/>
                    <a:pt x="519" y="0"/>
                    <a:pt x="1159" y="0"/>
                  </a:cubicBezTo>
                  <a:cubicBezTo>
                    <a:pt x="1800" y="0"/>
                    <a:pt x="2319" y="518"/>
                    <a:pt x="2319" y="1159"/>
                  </a:cubicBezTo>
                  <a:close/>
                </a:path>
              </a:pathLst>
            </a:custGeom>
            <a:solidFill>
              <a:srgbClr val="DD1D2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FBCE07"/>
                </a:solidFill>
                <a:latin typeface="ShellMedium"/>
              </a:endParaRPr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BBB1FED5-BBCD-48C1-BB7C-08A50CA3A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010771" y="2173085"/>
              <a:ext cx="76200" cy="157163"/>
            </a:xfrm>
            <a:custGeom>
              <a:avLst/>
              <a:gdLst>
                <a:gd name="T0" fmla="*/ 248 w 252"/>
                <a:gd name="T1" fmla="*/ 431 h 519"/>
                <a:gd name="T2" fmla="*/ 248 w 252"/>
                <a:gd name="T3" fmla="*/ 431 h 519"/>
                <a:gd name="T4" fmla="*/ 182 w 252"/>
                <a:gd name="T5" fmla="*/ 510 h 519"/>
                <a:gd name="T6" fmla="*/ 114 w 252"/>
                <a:gd name="T7" fmla="*/ 516 h 519"/>
                <a:gd name="T8" fmla="*/ 35 w 252"/>
                <a:gd name="T9" fmla="*/ 449 h 519"/>
                <a:gd name="T10" fmla="*/ 4 w 252"/>
                <a:gd name="T11" fmla="*/ 89 h 519"/>
                <a:gd name="T12" fmla="*/ 71 w 252"/>
                <a:gd name="T13" fmla="*/ 10 h 519"/>
                <a:gd name="T14" fmla="*/ 138 w 252"/>
                <a:gd name="T15" fmla="*/ 4 h 519"/>
                <a:gd name="T16" fmla="*/ 217 w 252"/>
                <a:gd name="T17" fmla="*/ 71 h 519"/>
                <a:gd name="T18" fmla="*/ 248 w 252"/>
                <a:gd name="T19" fmla="*/ 43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519">
                  <a:moveTo>
                    <a:pt x="248" y="431"/>
                  </a:moveTo>
                  <a:lnTo>
                    <a:pt x="248" y="431"/>
                  </a:lnTo>
                  <a:cubicBezTo>
                    <a:pt x="252" y="471"/>
                    <a:pt x="222" y="507"/>
                    <a:pt x="182" y="510"/>
                  </a:cubicBezTo>
                  <a:lnTo>
                    <a:pt x="114" y="516"/>
                  </a:lnTo>
                  <a:cubicBezTo>
                    <a:pt x="74" y="519"/>
                    <a:pt x="38" y="490"/>
                    <a:pt x="35" y="449"/>
                  </a:cubicBezTo>
                  <a:lnTo>
                    <a:pt x="4" y="89"/>
                  </a:lnTo>
                  <a:cubicBezTo>
                    <a:pt x="0" y="49"/>
                    <a:pt x="30" y="13"/>
                    <a:pt x="71" y="10"/>
                  </a:cubicBezTo>
                  <a:lnTo>
                    <a:pt x="138" y="4"/>
                  </a:lnTo>
                  <a:cubicBezTo>
                    <a:pt x="178" y="0"/>
                    <a:pt x="214" y="30"/>
                    <a:pt x="217" y="71"/>
                  </a:cubicBezTo>
                  <a:lnTo>
                    <a:pt x="248" y="43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85" name="Freeform 7">
              <a:extLst>
                <a:ext uri="{FF2B5EF4-FFF2-40B4-BE49-F238E27FC236}">
                  <a16:creationId xmlns:a16="http://schemas.microsoft.com/office/drawing/2014/main" id="{5434D498-DC6F-48DF-B83C-3784C2840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75883" y="2173085"/>
              <a:ext cx="76200" cy="157163"/>
            </a:xfrm>
            <a:custGeom>
              <a:avLst/>
              <a:gdLst>
                <a:gd name="T0" fmla="*/ 4 w 252"/>
                <a:gd name="T1" fmla="*/ 431 h 519"/>
                <a:gd name="T2" fmla="*/ 4 w 252"/>
                <a:gd name="T3" fmla="*/ 431 h 519"/>
                <a:gd name="T4" fmla="*/ 71 w 252"/>
                <a:gd name="T5" fmla="*/ 510 h 519"/>
                <a:gd name="T6" fmla="*/ 138 w 252"/>
                <a:gd name="T7" fmla="*/ 516 h 519"/>
                <a:gd name="T8" fmla="*/ 217 w 252"/>
                <a:gd name="T9" fmla="*/ 449 h 519"/>
                <a:gd name="T10" fmla="*/ 248 w 252"/>
                <a:gd name="T11" fmla="*/ 89 h 519"/>
                <a:gd name="T12" fmla="*/ 182 w 252"/>
                <a:gd name="T13" fmla="*/ 10 h 519"/>
                <a:gd name="T14" fmla="*/ 114 w 252"/>
                <a:gd name="T15" fmla="*/ 4 h 519"/>
                <a:gd name="T16" fmla="*/ 35 w 252"/>
                <a:gd name="T17" fmla="*/ 71 h 519"/>
                <a:gd name="T18" fmla="*/ 4 w 252"/>
                <a:gd name="T19" fmla="*/ 431 h 5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519">
                  <a:moveTo>
                    <a:pt x="4" y="431"/>
                  </a:moveTo>
                  <a:lnTo>
                    <a:pt x="4" y="431"/>
                  </a:lnTo>
                  <a:cubicBezTo>
                    <a:pt x="0" y="471"/>
                    <a:pt x="30" y="507"/>
                    <a:pt x="71" y="510"/>
                  </a:cubicBezTo>
                  <a:lnTo>
                    <a:pt x="138" y="516"/>
                  </a:lnTo>
                  <a:cubicBezTo>
                    <a:pt x="178" y="519"/>
                    <a:pt x="214" y="490"/>
                    <a:pt x="217" y="449"/>
                  </a:cubicBezTo>
                  <a:lnTo>
                    <a:pt x="248" y="89"/>
                  </a:lnTo>
                  <a:cubicBezTo>
                    <a:pt x="252" y="49"/>
                    <a:pt x="222" y="13"/>
                    <a:pt x="182" y="10"/>
                  </a:cubicBezTo>
                  <a:lnTo>
                    <a:pt x="114" y="4"/>
                  </a:lnTo>
                  <a:cubicBezTo>
                    <a:pt x="74" y="0"/>
                    <a:pt x="38" y="30"/>
                    <a:pt x="35" y="71"/>
                  </a:cubicBezTo>
                  <a:lnTo>
                    <a:pt x="4" y="43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86" name="Freeform 8">
              <a:extLst>
                <a:ext uri="{FF2B5EF4-FFF2-40B4-BE49-F238E27FC236}">
                  <a16:creationId xmlns:a16="http://schemas.microsoft.com/office/drawing/2014/main" id="{39938F7B-83B8-4450-8F65-7FE872075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0133" y="1933373"/>
              <a:ext cx="382588" cy="355600"/>
            </a:xfrm>
            <a:custGeom>
              <a:avLst/>
              <a:gdLst>
                <a:gd name="T0" fmla="*/ 1225 w 1269"/>
                <a:gd name="T1" fmla="*/ 1178 h 1178"/>
                <a:gd name="T2" fmla="*/ 1225 w 1269"/>
                <a:gd name="T3" fmla="*/ 1178 h 1178"/>
                <a:gd name="T4" fmla="*/ 1266 w 1269"/>
                <a:gd name="T5" fmla="*/ 700 h 1178"/>
                <a:gd name="T6" fmla="*/ 1269 w 1269"/>
                <a:gd name="T7" fmla="*/ 635 h 1178"/>
                <a:gd name="T8" fmla="*/ 634 w 1269"/>
                <a:gd name="T9" fmla="*/ 0 h 1178"/>
                <a:gd name="T10" fmla="*/ 0 w 1269"/>
                <a:gd name="T11" fmla="*/ 635 h 1178"/>
                <a:gd name="T12" fmla="*/ 3 w 1269"/>
                <a:gd name="T13" fmla="*/ 700 h 1178"/>
                <a:gd name="T14" fmla="*/ 43 w 1269"/>
                <a:gd name="T15" fmla="*/ 1178 h 1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9" h="1178">
                  <a:moveTo>
                    <a:pt x="1225" y="1178"/>
                  </a:moveTo>
                  <a:lnTo>
                    <a:pt x="1225" y="1178"/>
                  </a:lnTo>
                  <a:lnTo>
                    <a:pt x="1266" y="700"/>
                  </a:lnTo>
                  <a:cubicBezTo>
                    <a:pt x="1268" y="679"/>
                    <a:pt x="1269" y="657"/>
                    <a:pt x="1269" y="635"/>
                  </a:cubicBezTo>
                  <a:cubicBezTo>
                    <a:pt x="1269" y="284"/>
                    <a:pt x="985" y="0"/>
                    <a:pt x="634" y="0"/>
                  </a:cubicBezTo>
                  <a:cubicBezTo>
                    <a:pt x="284" y="0"/>
                    <a:pt x="0" y="284"/>
                    <a:pt x="0" y="635"/>
                  </a:cubicBezTo>
                  <a:cubicBezTo>
                    <a:pt x="0" y="657"/>
                    <a:pt x="1" y="679"/>
                    <a:pt x="3" y="700"/>
                  </a:cubicBezTo>
                  <a:lnTo>
                    <a:pt x="43" y="1178"/>
                  </a:ln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87" name="Freeform 9">
              <a:extLst>
                <a:ext uri="{FF2B5EF4-FFF2-40B4-BE49-F238E27FC236}">
                  <a16:creationId xmlns:a16="http://schemas.microsoft.com/office/drawing/2014/main" id="{1900C180-2DE9-412B-87AB-C41155A80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5846" y="2219122"/>
              <a:ext cx="160338" cy="223839"/>
            </a:xfrm>
            <a:custGeom>
              <a:avLst/>
              <a:gdLst>
                <a:gd name="T0" fmla="*/ 530 w 530"/>
                <a:gd name="T1" fmla="*/ 735 h 739"/>
                <a:gd name="T2" fmla="*/ 530 w 530"/>
                <a:gd name="T3" fmla="*/ 735 h 739"/>
                <a:gd name="T4" fmla="*/ 24 w 530"/>
                <a:gd name="T5" fmla="*/ 287 h 739"/>
                <a:gd name="T6" fmla="*/ 0 w 530"/>
                <a:gd name="T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0" h="739">
                  <a:moveTo>
                    <a:pt x="530" y="735"/>
                  </a:moveTo>
                  <a:lnTo>
                    <a:pt x="530" y="735"/>
                  </a:lnTo>
                  <a:cubicBezTo>
                    <a:pt x="273" y="739"/>
                    <a:pt x="52" y="547"/>
                    <a:pt x="24" y="287"/>
                  </a:cubicBezTo>
                  <a:lnTo>
                    <a:pt x="0" y="0"/>
                  </a:lnTo>
                </a:path>
              </a:pathLst>
            </a:custGeom>
            <a:noFill/>
            <a:ln w="15875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88" name="Freeform 10">
              <a:extLst>
                <a:ext uri="{FF2B5EF4-FFF2-40B4-BE49-F238E27FC236}">
                  <a16:creationId xmlns:a16="http://schemas.microsoft.com/office/drawing/2014/main" id="{1C0D7392-3088-4849-AEC3-B5812A12F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1258" y="2420735"/>
              <a:ext cx="65088" cy="41275"/>
            </a:xfrm>
            <a:custGeom>
              <a:avLst/>
              <a:gdLst>
                <a:gd name="T0" fmla="*/ 214 w 214"/>
                <a:gd name="T1" fmla="*/ 68 h 137"/>
                <a:gd name="T2" fmla="*/ 214 w 214"/>
                <a:gd name="T3" fmla="*/ 68 h 137"/>
                <a:gd name="T4" fmla="*/ 145 w 214"/>
                <a:gd name="T5" fmla="*/ 137 h 137"/>
                <a:gd name="T6" fmla="*/ 69 w 214"/>
                <a:gd name="T7" fmla="*/ 137 h 137"/>
                <a:gd name="T8" fmla="*/ 0 w 214"/>
                <a:gd name="T9" fmla="*/ 68 h 137"/>
                <a:gd name="T10" fmla="*/ 69 w 214"/>
                <a:gd name="T11" fmla="*/ 0 h 137"/>
                <a:gd name="T12" fmla="*/ 145 w 214"/>
                <a:gd name="T13" fmla="*/ 0 h 137"/>
                <a:gd name="T14" fmla="*/ 214 w 214"/>
                <a:gd name="T15" fmla="*/ 6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4" h="137">
                  <a:moveTo>
                    <a:pt x="214" y="68"/>
                  </a:moveTo>
                  <a:lnTo>
                    <a:pt x="214" y="68"/>
                  </a:lnTo>
                  <a:cubicBezTo>
                    <a:pt x="214" y="106"/>
                    <a:pt x="183" y="137"/>
                    <a:pt x="145" y="137"/>
                  </a:cubicBezTo>
                  <a:lnTo>
                    <a:pt x="69" y="137"/>
                  </a:lnTo>
                  <a:cubicBezTo>
                    <a:pt x="31" y="137"/>
                    <a:pt x="0" y="106"/>
                    <a:pt x="0" y="68"/>
                  </a:cubicBezTo>
                  <a:cubicBezTo>
                    <a:pt x="0" y="30"/>
                    <a:pt x="31" y="0"/>
                    <a:pt x="69" y="0"/>
                  </a:cubicBezTo>
                  <a:lnTo>
                    <a:pt x="145" y="0"/>
                  </a:lnTo>
                  <a:cubicBezTo>
                    <a:pt x="183" y="0"/>
                    <a:pt x="214" y="30"/>
                    <a:pt x="214" y="68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</p:grpSp>
      <p:pic>
        <p:nvPicPr>
          <p:cNvPr id="90" name="Afbeelding 5">
            <a:extLst>
              <a:ext uri="{FF2B5EF4-FFF2-40B4-BE49-F238E27FC236}">
                <a16:creationId xmlns:a16="http://schemas.microsoft.com/office/drawing/2014/main" id="{FF271CD2-76A3-4ED5-B666-A12D45F44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3835" y="4286946"/>
            <a:ext cx="586580" cy="586580"/>
          </a:xfrm>
          <a:prstGeom prst="rect">
            <a:avLst/>
          </a:prstGeom>
        </p:spPr>
      </p:pic>
      <p:pic>
        <p:nvPicPr>
          <p:cNvPr id="93" name="Afbeelding 31">
            <a:extLst>
              <a:ext uri="{FF2B5EF4-FFF2-40B4-BE49-F238E27FC236}">
                <a16:creationId xmlns:a16="http://schemas.microsoft.com/office/drawing/2014/main" id="{ACBB944C-A4F6-4A1E-9331-84A73D361A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850" y="2557580"/>
            <a:ext cx="456215" cy="45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5" name="Group 94">
            <a:extLst>
              <a:ext uri="{FF2B5EF4-FFF2-40B4-BE49-F238E27FC236}">
                <a16:creationId xmlns:a16="http://schemas.microsoft.com/office/drawing/2014/main" id="{7B13FBD7-33FB-4FCB-BF4F-C18264426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491265" y="1478011"/>
            <a:ext cx="537008" cy="537007"/>
            <a:chOff x="9902853" y="1845265"/>
            <a:chExt cx="704851" cy="704849"/>
          </a:xfrm>
        </p:grpSpPr>
        <p:sp>
          <p:nvSpPr>
            <p:cNvPr id="96" name="AutoShape 20">
              <a:extLst>
                <a:ext uri="{FF2B5EF4-FFF2-40B4-BE49-F238E27FC236}">
                  <a16:creationId xmlns:a16="http://schemas.microsoft.com/office/drawing/2014/main" id="{FFAAF4E5-F1BA-40CF-B63C-377CDC31575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9902853" y="1846852"/>
              <a:ext cx="700088" cy="700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97" name="Freeform 22">
              <a:extLst>
                <a:ext uri="{FF2B5EF4-FFF2-40B4-BE49-F238E27FC236}">
                  <a16:creationId xmlns:a16="http://schemas.microsoft.com/office/drawing/2014/main" id="{030E9B29-E2F8-48B2-A70E-9F2F77B6F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2853" y="1845265"/>
              <a:ext cx="704851" cy="704849"/>
            </a:xfrm>
            <a:custGeom>
              <a:avLst/>
              <a:gdLst>
                <a:gd name="T0" fmla="*/ 2319 w 2319"/>
                <a:gd name="T1" fmla="*/ 1159 h 2319"/>
                <a:gd name="T2" fmla="*/ 2319 w 2319"/>
                <a:gd name="T3" fmla="*/ 1159 h 2319"/>
                <a:gd name="T4" fmla="*/ 1159 w 2319"/>
                <a:gd name="T5" fmla="*/ 2319 h 2319"/>
                <a:gd name="T6" fmla="*/ 0 w 2319"/>
                <a:gd name="T7" fmla="*/ 1159 h 2319"/>
                <a:gd name="T8" fmla="*/ 1159 w 2319"/>
                <a:gd name="T9" fmla="*/ 0 h 2319"/>
                <a:gd name="T10" fmla="*/ 2319 w 2319"/>
                <a:gd name="T11" fmla="*/ 1159 h 2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19" h="2319">
                  <a:moveTo>
                    <a:pt x="2319" y="1159"/>
                  </a:moveTo>
                  <a:lnTo>
                    <a:pt x="2319" y="1159"/>
                  </a:lnTo>
                  <a:cubicBezTo>
                    <a:pt x="2319" y="1799"/>
                    <a:pt x="1800" y="2319"/>
                    <a:pt x="1159" y="2319"/>
                  </a:cubicBezTo>
                  <a:cubicBezTo>
                    <a:pt x="519" y="2319"/>
                    <a:pt x="0" y="1799"/>
                    <a:pt x="0" y="1159"/>
                  </a:cubicBezTo>
                  <a:cubicBezTo>
                    <a:pt x="0" y="518"/>
                    <a:pt x="519" y="0"/>
                    <a:pt x="1159" y="0"/>
                  </a:cubicBezTo>
                  <a:cubicBezTo>
                    <a:pt x="1800" y="0"/>
                    <a:pt x="2319" y="518"/>
                    <a:pt x="2319" y="1159"/>
                  </a:cubicBezTo>
                  <a:close/>
                </a:path>
              </a:pathLst>
            </a:custGeom>
            <a:solidFill>
              <a:srgbClr val="DD1D2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98" name="Freeform 23">
              <a:extLst>
                <a:ext uri="{FF2B5EF4-FFF2-40B4-BE49-F238E27FC236}">
                  <a16:creationId xmlns:a16="http://schemas.microsoft.com/office/drawing/2014/main" id="{432621EA-BEA9-4180-9891-93A932E6B4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53667" y="1994489"/>
              <a:ext cx="200025" cy="406401"/>
            </a:xfrm>
            <a:custGeom>
              <a:avLst/>
              <a:gdLst>
                <a:gd name="T0" fmla="*/ 658 w 658"/>
                <a:gd name="T1" fmla="*/ 1337 h 1337"/>
                <a:gd name="T2" fmla="*/ 658 w 658"/>
                <a:gd name="T3" fmla="*/ 1337 h 1337"/>
                <a:gd name="T4" fmla="*/ 0 w 658"/>
                <a:gd name="T5" fmla="*/ 1337 h 1337"/>
                <a:gd name="T6" fmla="*/ 0 w 658"/>
                <a:gd name="T7" fmla="*/ 0 h 1337"/>
                <a:gd name="T8" fmla="*/ 658 w 658"/>
                <a:gd name="T9" fmla="*/ 0 h 1337"/>
                <a:gd name="T10" fmla="*/ 658 w 658"/>
                <a:gd name="T11" fmla="*/ 1337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8" h="1337">
                  <a:moveTo>
                    <a:pt x="658" y="1337"/>
                  </a:moveTo>
                  <a:lnTo>
                    <a:pt x="658" y="1337"/>
                  </a:lnTo>
                  <a:lnTo>
                    <a:pt x="0" y="1337"/>
                  </a:lnTo>
                  <a:lnTo>
                    <a:pt x="0" y="0"/>
                  </a:lnTo>
                  <a:lnTo>
                    <a:pt x="658" y="0"/>
                  </a:lnTo>
                  <a:lnTo>
                    <a:pt x="658" y="133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99" name="Freeform 24">
              <a:extLst>
                <a:ext uri="{FF2B5EF4-FFF2-40B4-BE49-F238E27FC236}">
                  <a16:creationId xmlns:a16="http://schemas.microsoft.com/office/drawing/2014/main" id="{7D9EC6D2-14F2-4A4C-9790-6AB992AAA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94966" y="2129428"/>
              <a:ext cx="50800" cy="134937"/>
            </a:xfrm>
            <a:custGeom>
              <a:avLst/>
              <a:gdLst>
                <a:gd name="T0" fmla="*/ 74 w 169"/>
                <a:gd name="T1" fmla="*/ 0 h 445"/>
                <a:gd name="T2" fmla="*/ 74 w 169"/>
                <a:gd name="T3" fmla="*/ 0 h 445"/>
                <a:gd name="T4" fmla="*/ 0 w 169"/>
                <a:gd name="T5" fmla="*/ 74 h 445"/>
                <a:gd name="T6" fmla="*/ 56 w 169"/>
                <a:gd name="T7" fmla="*/ 230 h 445"/>
                <a:gd name="T8" fmla="*/ 1 w 169"/>
                <a:gd name="T9" fmla="*/ 375 h 445"/>
                <a:gd name="T10" fmla="*/ 78 w 169"/>
                <a:gd name="T11" fmla="*/ 445 h 445"/>
                <a:gd name="T12" fmla="*/ 166 w 169"/>
                <a:gd name="T13" fmla="*/ 240 h 445"/>
                <a:gd name="T14" fmla="*/ 74 w 169"/>
                <a:gd name="T15" fmla="*/ 0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9" h="445">
                  <a:moveTo>
                    <a:pt x="74" y="0"/>
                  </a:moveTo>
                  <a:lnTo>
                    <a:pt x="74" y="0"/>
                  </a:lnTo>
                  <a:lnTo>
                    <a:pt x="0" y="74"/>
                  </a:lnTo>
                  <a:cubicBezTo>
                    <a:pt x="0" y="74"/>
                    <a:pt x="56" y="125"/>
                    <a:pt x="56" y="230"/>
                  </a:cubicBezTo>
                  <a:cubicBezTo>
                    <a:pt x="56" y="303"/>
                    <a:pt x="1" y="375"/>
                    <a:pt x="1" y="375"/>
                  </a:cubicBezTo>
                  <a:lnTo>
                    <a:pt x="78" y="445"/>
                  </a:lnTo>
                  <a:cubicBezTo>
                    <a:pt x="112" y="421"/>
                    <a:pt x="164" y="315"/>
                    <a:pt x="166" y="240"/>
                  </a:cubicBezTo>
                  <a:cubicBezTo>
                    <a:pt x="169" y="164"/>
                    <a:pt x="136" y="67"/>
                    <a:pt x="74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100" name="Freeform 25">
              <a:extLst>
                <a:ext uri="{FF2B5EF4-FFF2-40B4-BE49-F238E27FC236}">
                  <a16:creationId xmlns:a16="http://schemas.microsoft.com/office/drawing/2014/main" id="{709B1B30-BFD7-4643-B7AB-7435EECD5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652" y="2088152"/>
              <a:ext cx="68263" cy="217487"/>
            </a:xfrm>
            <a:custGeom>
              <a:avLst/>
              <a:gdLst>
                <a:gd name="T0" fmla="*/ 75 w 221"/>
                <a:gd name="T1" fmla="*/ 0 h 717"/>
                <a:gd name="T2" fmla="*/ 75 w 221"/>
                <a:gd name="T3" fmla="*/ 0 h 717"/>
                <a:gd name="T4" fmla="*/ 0 w 221"/>
                <a:gd name="T5" fmla="*/ 79 h 717"/>
                <a:gd name="T6" fmla="*/ 113 w 221"/>
                <a:gd name="T7" fmla="*/ 351 h 717"/>
                <a:gd name="T8" fmla="*/ 5 w 221"/>
                <a:gd name="T9" fmla="*/ 642 h 717"/>
                <a:gd name="T10" fmla="*/ 77 w 221"/>
                <a:gd name="T11" fmla="*/ 717 h 717"/>
                <a:gd name="T12" fmla="*/ 221 w 221"/>
                <a:gd name="T13" fmla="*/ 385 h 717"/>
                <a:gd name="T14" fmla="*/ 75 w 221"/>
                <a:gd name="T15" fmla="*/ 0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1" h="717">
                  <a:moveTo>
                    <a:pt x="75" y="0"/>
                  </a:moveTo>
                  <a:lnTo>
                    <a:pt x="75" y="0"/>
                  </a:lnTo>
                  <a:lnTo>
                    <a:pt x="0" y="79"/>
                  </a:lnTo>
                  <a:cubicBezTo>
                    <a:pt x="0" y="79"/>
                    <a:pt x="105" y="187"/>
                    <a:pt x="113" y="351"/>
                  </a:cubicBezTo>
                  <a:cubicBezTo>
                    <a:pt x="121" y="510"/>
                    <a:pt x="5" y="642"/>
                    <a:pt x="5" y="642"/>
                  </a:cubicBezTo>
                  <a:lnTo>
                    <a:pt x="77" y="717"/>
                  </a:lnTo>
                  <a:cubicBezTo>
                    <a:pt x="192" y="597"/>
                    <a:pt x="221" y="460"/>
                    <a:pt x="221" y="385"/>
                  </a:cubicBezTo>
                  <a:cubicBezTo>
                    <a:pt x="221" y="270"/>
                    <a:pt x="209" y="147"/>
                    <a:pt x="75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101" name="Freeform 26">
              <a:extLst>
                <a:ext uri="{FF2B5EF4-FFF2-40B4-BE49-F238E27FC236}">
                  <a16:creationId xmlns:a16="http://schemas.microsoft.com/office/drawing/2014/main" id="{2F569414-4786-40DF-8F10-F06AA3C6B0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928" y="2048464"/>
              <a:ext cx="84139" cy="296861"/>
            </a:xfrm>
            <a:custGeom>
              <a:avLst/>
              <a:gdLst>
                <a:gd name="T0" fmla="*/ 77 w 277"/>
                <a:gd name="T1" fmla="*/ 0 h 979"/>
                <a:gd name="T2" fmla="*/ 77 w 277"/>
                <a:gd name="T3" fmla="*/ 0 h 979"/>
                <a:gd name="T4" fmla="*/ 3 w 277"/>
                <a:gd name="T5" fmla="*/ 79 h 979"/>
                <a:gd name="T6" fmla="*/ 164 w 277"/>
                <a:gd name="T7" fmla="*/ 486 h 979"/>
                <a:gd name="T8" fmla="*/ 0 w 277"/>
                <a:gd name="T9" fmla="*/ 899 h 979"/>
                <a:gd name="T10" fmla="*/ 77 w 277"/>
                <a:gd name="T11" fmla="*/ 979 h 979"/>
                <a:gd name="T12" fmla="*/ 277 w 277"/>
                <a:gd name="T13" fmla="*/ 513 h 979"/>
                <a:gd name="T14" fmla="*/ 77 w 277"/>
                <a:gd name="T15" fmla="*/ 0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" h="979">
                  <a:moveTo>
                    <a:pt x="77" y="0"/>
                  </a:moveTo>
                  <a:lnTo>
                    <a:pt x="77" y="0"/>
                  </a:lnTo>
                  <a:lnTo>
                    <a:pt x="3" y="79"/>
                  </a:lnTo>
                  <a:cubicBezTo>
                    <a:pt x="3" y="79"/>
                    <a:pt x="171" y="257"/>
                    <a:pt x="164" y="486"/>
                  </a:cubicBezTo>
                  <a:cubicBezTo>
                    <a:pt x="156" y="773"/>
                    <a:pt x="0" y="899"/>
                    <a:pt x="0" y="899"/>
                  </a:cubicBezTo>
                  <a:lnTo>
                    <a:pt x="77" y="979"/>
                  </a:lnTo>
                  <a:cubicBezTo>
                    <a:pt x="247" y="809"/>
                    <a:pt x="277" y="588"/>
                    <a:pt x="277" y="513"/>
                  </a:cubicBezTo>
                  <a:cubicBezTo>
                    <a:pt x="277" y="398"/>
                    <a:pt x="266" y="206"/>
                    <a:pt x="77" y="0"/>
                  </a:cubicBez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  <p:sp>
          <p:nvSpPr>
            <p:cNvPr id="102" name="Freeform 27">
              <a:extLst>
                <a:ext uri="{FF2B5EF4-FFF2-40B4-BE49-F238E27FC236}">
                  <a16:creationId xmlns:a16="http://schemas.microsoft.com/office/drawing/2014/main" id="{92CC64F4-1EA3-45F7-AF87-67D84FE49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3365" y="2178639"/>
              <a:ext cx="39688" cy="39686"/>
            </a:xfrm>
            <a:custGeom>
              <a:avLst/>
              <a:gdLst>
                <a:gd name="T0" fmla="*/ 0 w 130"/>
                <a:gd name="T1" fmla="*/ 65 h 130"/>
                <a:gd name="T2" fmla="*/ 0 w 130"/>
                <a:gd name="T3" fmla="*/ 65 h 130"/>
                <a:gd name="T4" fmla="*/ 65 w 130"/>
                <a:gd name="T5" fmla="*/ 0 h 130"/>
                <a:gd name="T6" fmla="*/ 130 w 130"/>
                <a:gd name="T7" fmla="*/ 65 h 130"/>
                <a:gd name="T8" fmla="*/ 65 w 130"/>
                <a:gd name="T9" fmla="*/ 130 h 130"/>
                <a:gd name="T10" fmla="*/ 0 w 130"/>
                <a:gd name="T11" fmla="*/ 6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130">
                  <a:moveTo>
                    <a:pt x="0" y="65"/>
                  </a:moveTo>
                  <a:lnTo>
                    <a:pt x="0" y="65"/>
                  </a:lnTo>
                  <a:cubicBezTo>
                    <a:pt x="0" y="29"/>
                    <a:pt x="29" y="0"/>
                    <a:pt x="65" y="0"/>
                  </a:cubicBezTo>
                  <a:cubicBezTo>
                    <a:pt x="101" y="0"/>
                    <a:pt x="130" y="29"/>
                    <a:pt x="130" y="65"/>
                  </a:cubicBezTo>
                  <a:cubicBezTo>
                    <a:pt x="130" y="101"/>
                    <a:pt x="101" y="130"/>
                    <a:pt x="65" y="130"/>
                  </a:cubicBezTo>
                  <a:cubicBezTo>
                    <a:pt x="29" y="130"/>
                    <a:pt x="0" y="101"/>
                    <a:pt x="0" y="65"/>
                  </a:cubicBez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219140">
                <a:defRPr/>
              </a:pPr>
              <a:endParaRPr lang="en-GB" sz="2000">
                <a:solidFill>
                  <a:srgbClr val="404040"/>
                </a:solidFill>
                <a:latin typeface="ShellMedium"/>
              </a:endParaRPr>
            </a:p>
          </p:txBody>
        </p:sp>
      </p:grp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206BFC03-43B0-4261-AD0E-3D51C8EF6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76555" y="1079217"/>
            <a:ext cx="1557595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48F51F0-E484-4516-A730-25F8B7C86A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3276" t="3407" r="3678" b="3870"/>
          <a:stretch/>
        </p:blipFill>
        <p:spPr>
          <a:xfrm>
            <a:off x="4555173" y="4785684"/>
            <a:ext cx="524779" cy="522963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id="{A79CC882-13CA-4CA6-B7F7-3580387E6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gray">
          <a:xfrm>
            <a:off x="508011" y="508000"/>
            <a:ext cx="1269984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1800">
              <a:solidFill>
                <a:schemeClr val="tx1"/>
              </a:solidFill>
            </a:endParaRPr>
          </a:p>
        </p:txBody>
      </p: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6CD2E959-4E9B-43F1-A4C7-5A8D5BAA80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396143" y="6518871"/>
            <a:ext cx="2534941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E6A440FF-9768-4D04-BEB2-8574A5AD6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42335" y="6425783"/>
            <a:ext cx="3296308" cy="0"/>
          </a:xfrm>
          <a:prstGeom prst="line">
            <a:avLst/>
          </a:prstGeom>
          <a:ln w="25400" cap="rnd">
            <a:solidFill>
              <a:srgbClr val="DF60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utoShape 20">
            <a:extLst>
              <a:ext uri="{FF2B5EF4-FFF2-40B4-BE49-F238E27FC236}">
                <a16:creationId xmlns:a16="http://schemas.microsoft.com/office/drawing/2014/main" id="{0E05469C-B27A-A14C-CC7C-F488A67085E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6753468" y="2275411"/>
            <a:ext cx="681649" cy="62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en-GB" sz="2000">
              <a:solidFill>
                <a:srgbClr val="404040"/>
              </a:solidFill>
              <a:latin typeface="ShellMedium"/>
            </a:endParaRPr>
          </a:p>
        </p:txBody>
      </p:sp>
      <p:sp>
        <p:nvSpPr>
          <p:cNvPr id="68" name="Freeform 22">
            <a:extLst>
              <a:ext uri="{FF2B5EF4-FFF2-40B4-BE49-F238E27FC236}">
                <a16:creationId xmlns:a16="http://schemas.microsoft.com/office/drawing/2014/main" id="{B038696E-5801-3D84-3ABE-334E25979199}"/>
              </a:ext>
            </a:extLst>
          </p:cNvPr>
          <p:cNvSpPr>
            <a:spLocks/>
          </p:cNvSpPr>
          <p:nvPr/>
        </p:nvSpPr>
        <p:spPr bwMode="auto">
          <a:xfrm>
            <a:off x="6831604" y="2342763"/>
            <a:ext cx="537008" cy="537007"/>
          </a:xfrm>
          <a:custGeom>
            <a:avLst/>
            <a:gdLst>
              <a:gd name="T0" fmla="*/ 2319 w 2319"/>
              <a:gd name="T1" fmla="*/ 1159 h 2319"/>
              <a:gd name="T2" fmla="*/ 2319 w 2319"/>
              <a:gd name="T3" fmla="*/ 1159 h 2319"/>
              <a:gd name="T4" fmla="*/ 1159 w 2319"/>
              <a:gd name="T5" fmla="*/ 2319 h 2319"/>
              <a:gd name="T6" fmla="*/ 0 w 2319"/>
              <a:gd name="T7" fmla="*/ 1159 h 2319"/>
              <a:gd name="T8" fmla="*/ 1159 w 2319"/>
              <a:gd name="T9" fmla="*/ 0 h 2319"/>
              <a:gd name="T10" fmla="*/ 2319 w 2319"/>
              <a:gd name="T11" fmla="*/ 1159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9" h="2319">
                <a:moveTo>
                  <a:pt x="2319" y="1159"/>
                </a:moveTo>
                <a:lnTo>
                  <a:pt x="2319" y="1159"/>
                </a:lnTo>
                <a:cubicBezTo>
                  <a:pt x="2319" y="1799"/>
                  <a:pt x="1800" y="2319"/>
                  <a:pt x="1159" y="2319"/>
                </a:cubicBezTo>
                <a:cubicBezTo>
                  <a:pt x="519" y="2319"/>
                  <a:pt x="0" y="1799"/>
                  <a:pt x="0" y="1159"/>
                </a:cubicBezTo>
                <a:cubicBezTo>
                  <a:pt x="0" y="518"/>
                  <a:pt x="519" y="0"/>
                  <a:pt x="1159" y="0"/>
                </a:cubicBezTo>
                <a:cubicBezTo>
                  <a:pt x="1800" y="0"/>
                  <a:pt x="2319" y="518"/>
                  <a:pt x="2319" y="1159"/>
                </a:cubicBezTo>
                <a:close/>
              </a:path>
            </a:pathLst>
          </a:custGeom>
          <a:solidFill>
            <a:srgbClr val="DD1D2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en-GB" sz="2000">
              <a:solidFill>
                <a:srgbClr val="404040"/>
              </a:solidFill>
              <a:latin typeface="ShellMedium"/>
            </a:endParaRPr>
          </a:p>
        </p:txBody>
      </p:sp>
      <p:pic>
        <p:nvPicPr>
          <p:cNvPr id="69" name="Content Placeholder 3" descr="Group brainstorm outline">
            <a:extLst>
              <a:ext uri="{FF2B5EF4-FFF2-40B4-BE49-F238E27FC236}">
                <a16:creationId xmlns:a16="http://schemas.microsoft.com/office/drawing/2014/main" id="{3FED70CA-2769-D512-B7A4-EEA7B3571A1C}"/>
              </a:ext>
            </a:extLst>
          </p:cNvPr>
          <p:cNvPicPr>
            <a:picLocks noChangeAspect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 bwMode="auto">
          <a:xfrm>
            <a:off x="6773121" y="2280268"/>
            <a:ext cx="661995" cy="661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9" name="Freeform 22">
            <a:extLst>
              <a:ext uri="{FF2B5EF4-FFF2-40B4-BE49-F238E27FC236}">
                <a16:creationId xmlns:a16="http://schemas.microsoft.com/office/drawing/2014/main" id="{D7D7D22E-B338-537C-8B18-8B87D229668F}"/>
              </a:ext>
            </a:extLst>
          </p:cNvPr>
          <p:cNvSpPr>
            <a:spLocks/>
          </p:cNvSpPr>
          <p:nvPr/>
        </p:nvSpPr>
        <p:spPr bwMode="auto">
          <a:xfrm>
            <a:off x="6836764" y="3128373"/>
            <a:ext cx="537008" cy="537007"/>
          </a:xfrm>
          <a:custGeom>
            <a:avLst/>
            <a:gdLst>
              <a:gd name="T0" fmla="*/ 2319 w 2319"/>
              <a:gd name="T1" fmla="*/ 1159 h 2319"/>
              <a:gd name="T2" fmla="*/ 2319 w 2319"/>
              <a:gd name="T3" fmla="*/ 1159 h 2319"/>
              <a:gd name="T4" fmla="*/ 1159 w 2319"/>
              <a:gd name="T5" fmla="*/ 2319 h 2319"/>
              <a:gd name="T6" fmla="*/ 0 w 2319"/>
              <a:gd name="T7" fmla="*/ 1159 h 2319"/>
              <a:gd name="T8" fmla="*/ 1159 w 2319"/>
              <a:gd name="T9" fmla="*/ 0 h 2319"/>
              <a:gd name="T10" fmla="*/ 2319 w 2319"/>
              <a:gd name="T11" fmla="*/ 1159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9" h="2319">
                <a:moveTo>
                  <a:pt x="2319" y="1159"/>
                </a:moveTo>
                <a:lnTo>
                  <a:pt x="2319" y="1159"/>
                </a:lnTo>
                <a:cubicBezTo>
                  <a:pt x="2319" y="1799"/>
                  <a:pt x="1800" y="2319"/>
                  <a:pt x="1159" y="2319"/>
                </a:cubicBezTo>
                <a:cubicBezTo>
                  <a:pt x="519" y="2319"/>
                  <a:pt x="0" y="1799"/>
                  <a:pt x="0" y="1159"/>
                </a:cubicBezTo>
                <a:cubicBezTo>
                  <a:pt x="0" y="518"/>
                  <a:pt x="519" y="0"/>
                  <a:pt x="1159" y="0"/>
                </a:cubicBezTo>
                <a:cubicBezTo>
                  <a:pt x="1800" y="0"/>
                  <a:pt x="2319" y="518"/>
                  <a:pt x="2319" y="1159"/>
                </a:cubicBezTo>
                <a:close/>
              </a:path>
            </a:pathLst>
          </a:custGeom>
          <a:solidFill>
            <a:srgbClr val="DD1D2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en-GB" sz="2000">
              <a:solidFill>
                <a:srgbClr val="404040"/>
              </a:solidFill>
              <a:latin typeface="ShellMedium"/>
            </a:endParaRPr>
          </a:p>
        </p:txBody>
      </p:sp>
      <p:pic>
        <p:nvPicPr>
          <p:cNvPr id="110" name="Graphic 109" descr="Thought outline">
            <a:extLst>
              <a:ext uri="{FF2B5EF4-FFF2-40B4-BE49-F238E27FC236}">
                <a16:creationId xmlns:a16="http://schemas.microsoft.com/office/drawing/2014/main" id="{7118354D-2074-BD59-5210-23A111494DF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02100" y="3160258"/>
            <a:ext cx="471673" cy="505121"/>
          </a:xfrm>
          <a:prstGeom prst="rect">
            <a:avLst/>
          </a:prstGeom>
        </p:spPr>
      </p:pic>
      <p:sp>
        <p:nvSpPr>
          <p:cNvPr id="115" name="Freeform 22">
            <a:extLst>
              <a:ext uri="{FF2B5EF4-FFF2-40B4-BE49-F238E27FC236}">
                <a16:creationId xmlns:a16="http://schemas.microsoft.com/office/drawing/2014/main" id="{3EA0C33C-8361-A482-0820-0360CE814F1E}"/>
              </a:ext>
            </a:extLst>
          </p:cNvPr>
          <p:cNvSpPr>
            <a:spLocks/>
          </p:cNvSpPr>
          <p:nvPr/>
        </p:nvSpPr>
        <p:spPr bwMode="auto">
          <a:xfrm>
            <a:off x="6570951" y="3931974"/>
            <a:ext cx="537008" cy="537007"/>
          </a:xfrm>
          <a:custGeom>
            <a:avLst/>
            <a:gdLst>
              <a:gd name="T0" fmla="*/ 2319 w 2319"/>
              <a:gd name="T1" fmla="*/ 1159 h 2319"/>
              <a:gd name="T2" fmla="*/ 2319 w 2319"/>
              <a:gd name="T3" fmla="*/ 1159 h 2319"/>
              <a:gd name="T4" fmla="*/ 1159 w 2319"/>
              <a:gd name="T5" fmla="*/ 2319 h 2319"/>
              <a:gd name="T6" fmla="*/ 0 w 2319"/>
              <a:gd name="T7" fmla="*/ 1159 h 2319"/>
              <a:gd name="T8" fmla="*/ 1159 w 2319"/>
              <a:gd name="T9" fmla="*/ 0 h 2319"/>
              <a:gd name="T10" fmla="*/ 2319 w 2319"/>
              <a:gd name="T11" fmla="*/ 1159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9" h="2319">
                <a:moveTo>
                  <a:pt x="2319" y="1159"/>
                </a:moveTo>
                <a:lnTo>
                  <a:pt x="2319" y="1159"/>
                </a:lnTo>
                <a:cubicBezTo>
                  <a:pt x="2319" y="1799"/>
                  <a:pt x="1800" y="2319"/>
                  <a:pt x="1159" y="2319"/>
                </a:cubicBezTo>
                <a:cubicBezTo>
                  <a:pt x="519" y="2319"/>
                  <a:pt x="0" y="1799"/>
                  <a:pt x="0" y="1159"/>
                </a:cubicBezTo>
                <a:cubicBezTo>
                  <a:pt x="0" y="518"/>
                  <a:pt x="519" y="0"/>
                  <a:pt x="1159" y="0"/>
                </a:cubicBezTo>
                <a:cubicBezTo>
                  <a:pt x="1800" y="0"/>
                  <a:pt x="2319" y="518"/>
                  <a:pt x="2319" y="1159"/>
                </a:cubicBezTo>
                <a:close/>
              </a:path>
            </a:pathLst>
          </a:custGeom>
          <a:solidFill>
            <a:srgbClr val="DD1D2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en-GB" sz="2000">
              <a:solidFill>
                <a:srgbClr val="404040"/>
              </a:solidFill>
              <a:latin typeface="ShellMedium"/>
            </a:endParaRPr>
          </a:p>
        </p:txBody>
      </p:sp>
      <p:pic>
        <p:nvPicPr>
          <p:cNvPr id="116" name="Graphic 115" descr="Care outline">
            <a:extLst>
              <a:ext uri="{FF2B5EF4-FFF2-40B4-BE49-F238E27FC236}">
                <a16:creationId xmlns:a16="http://schemas.microsoft.com/office/drawing/2014/main" id="{A31F5521-4574-4A33-4755-D4711C9B785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570952" y="3947916"/>
            <a:ext cx="471673" cy="505121"/>
          </a:xfrm>
          <a:prstGeom prst="rect">
            <a:avLst/>
          </a:prstGeom>
        </p:spPr>
      </p:pic>
      <p:sp>
        <p:nvSpPr>
          <p:cNvPr id="117" name="Freeform 22">
            <a:extLst>
              <a:ext uri="{FF2B5EF4-FFF2-40B4-BE49-F238E27FC236}">
                <a16:creationId xmlns:a16="http://schemas.microsoft.com/office/drawing/2014/main" id="{BA7963FB-9993-F9C6-77E2-F2B8BDF01C97}"/>
              </a:ext>
            </a:extLst>
          </p:cNvPr>
          <p:cNvSpPr>
            <a:spLocks/>
          </p:cNvSpPr>
          <p:nvPr/>
        </p:nvSpPr>
        <p:spPr bwMode="auto">
          <a:xfrm>
            <a:off x="6126428" y="4742473"/>
            <a:ext cx="537008" cy="537007"/>
          </a:xfrm>
          <a:custGeom>
            <a:avLst/>
            <a:gdLst>
              <a:gd name="T0" fmla="*/ 2319 w 2319"/>
              <a:gd name="T1" fmla="*/ 1159 h 2319"/>
              <a:gd name="T2" fmla="*/ 2319 w 2319"/>
              <a:gd name="T3" fmla="*/ 1159 h 2319"/>
              <a:gd name="T4" fmla="*/ 1159 w 2319"/>
              <a:gd name="T5" fmla="*/ 2319 h 2319"/>
              <a:gd name="T6" fmla="*/ 0 w 2319"/>
              <a:gd name="T7" fmla="*/ 1159 h 2319"/>
              <a:gd name="T8" fmla="*/ 1159 w 2319"/>
              <a:gd name="T9" fmla="*/ 0 h 2319"/>
              <a:gd name="T10" fmla="*/ 2319 w 2319"/>
              <a:gd name="T11" fmla="*/ 1159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9" h="2319">
                <a:moveTo>
                  <a:pt x="2319" y="1159"/>
                </a:moveTo>
                <a:lnTo>
                  <a:pt x="2319" y="1159"/>
                </a:lnTo>
                <a:cubicBezTo>
                  <a:pt x="2319" y="1799"/>
                  <a:pt x="1800" y="2319"/>
                  <a:pt x="1159" y="2319"/>
                </a:cubicBezTo>
                <a:cubicBezTo>
                  <a:pt x="519" y="2319"/>
                  <a:pt x="0" y="1799"/>
                  <a:pt x="0" y="1159"/>
                </a:cubicBezTo>
                <a:cubicBezTo>
                  <a:pt x="0" y="518"/>
                  <a:pt x="519" y="0"/>
                  <a:pt x="1159" y="0"/>
                </a:cubicBezTo>
                <a:cubicBezTo>
                  <a:pt x="1800" y="0"/>
                  <a:pt x="2319" y="518"/>
                  <a:pt x="2319" y="1159"/>
                </a:cubicBezTo>
                <a:close/>
              </a:path>
            </a:pathLst>
          </a:custGeom>
          <a:solidFill>
            <a:srgbClr val="DD1D2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en-GB" sz="2000">
              <a:solidFill>
                <a:srgbClr val="404040"/>
              </a:solidFill>
              <a:latin typeface="ShellMedium"/>
            </a:endParaRPr>
          </a:p>
        </p:txBody>
      </p:sp>
      <p:pic>
        <p:nvPicPr>
          <p:cNvPr id="118" name="Graphic 117" descr="Clapping hands outline">
            <a:extLst>
              <a:ext uri="{FF2B5EF4-FFF2-40B4-BE49-F238E27FC236}">
                <a16:creationId xmlns:a16="http://schemas.microsoft.com/office/drawing/2014/main" id="{AE3B8D27-EA21-A155-8BD1-1D0E9FC9873C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143818" y="4758414"/>
            <a:ext cx="471673" cy="505121"/>
          </a:xfrm>
          <a:prstGeom prst="rect">
            <a:avLst/>
          </a:prstGeom>
        </p:spPr>
      </p:pic>
      <p:sp>
        <p:nvSpPr>
          <p:cNvPr id="119" name="Freeform 22">
            <a:extLst>
              <a:ext uri="{FF2B5EF4-FFF2-40B4-BE49-F238E27FC236}">
                <a16:creationId xmlns:a16="http://schemas.microsoft.com/office/drawing/2014/main" id="{84D3E4C8-5900-2829-D569-E86CE571FF8D}"/>
              </a:ext>
            </a:extLst>
          </p:cNvPr>
          <p:cNvSpPr>
            <a:spLocks/>
          </p:cNvSpPr>
          <p:nvPr/>
        </p:nvSpPr>
        <p:spPr bwMode="auto">
          <a:xfrm>
            <a:off x="5396143" y="5101215"/>
            <a:ext cx="537008" cy="537007"/>
          </a:xfrm>
          <a:custGeom>
            <a:avLst/>
            <a:gdLst>
              <a:gd name="T0" fmla="*/ 2319 w 2319"/>
              <a:gd name="T1" fmla="*/ 1159 h 2319"/>
              <a:gd name="T2" fmla="*/ 2319 w 2319"/>
              <a:gd name="T3" fmla="*/ 1159 h 2319"/>
              <a:gd name="T4" fmla="*/ 1159 w 2319"/>
              <a:gd name="T5" fmla="*/ 2319 h 2319"/>
              <a:gd name="T6" fmla="*/ 0 w 2319"/>
              <a:gd name="T7" fmla="*/ 1159 h 2319"/>
              <a:gd name="T8" fmla="*/ 1159 w 2319"/>
              <a:gd name="T9" fmla="*/ 0 h 2319"/>
              <a:gd name="T10" fmla="*/ 2319 w 2319"/>
              <a:gd name="T11" fmla="*/ 1159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9" h="2319">
                <a:moveTo>
                  <a:pt x="2319" y="1159"/>
                </a:moveTo>
                <a:lnTo>
                  <a:pt x="2319" y="1159"/>
                </a:lnTo>
                <a:cubicBezTo>
                  <a:pt x="2319" y="1799"/>
                  <a:pt x="1800" y="2319"/>
                  <a:pt x="1159" y="2319"/>
                </a:cubicBezTo>
                <a:cubicBezTo>
                  <a:pt x="519" y="2319"/>
                  <a:pt x="0" y="1799"/>
                  <a:pt x="0" y="1159"/>
                </a:cubicBezTo>
                <a:cubicBezTo>
                  <a:pt x="0" y="518"/>
                  <a:pt x="519" y="0"/>
                  <a:pt x="1159" y="0"/>
                </a:cubicBezTo>
                <a:cubicBezTo>
                  <a:pt x="1800" y="0"/>
                  <a:pt x="2319" y="518"/>
                  <a:pt x="2319" y="1159"/>
                </a:cubicBezTo>
                <a:close/>
              </a:path>
            </a:pathLst>
          </a:custGeom>
          <a:solidFill>
            <a:srgbClr val="DD1D2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en-GB" sz="2000">
              <a:solidFill>
                <a:srgbClr val="404040"/>
              </a:solidFill>
              <a:latin typeface="ShellMedium"/>
            </a:endParaRPr>
          </a:p>
        </p:txBody>
      </p:sp>
      <p:pic>
        <p:nvPicPr>
          <p:cNvPr id="120" name="Graphic 119" descr="Clipboard outline">
            <a:extLst>
              <a:ext uri="{FF2B5EF4-FFF2-40B4-BE49-F238E27FC236}">
                <a16:creationId xmlns:a16="http://schemas.microsoft.com/office/drawing/2014/main" id="{D14C2BD5-CE0F-3FCF-846E-E72C5DEEF642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450689" y="5096061"/>
            <a:ext cx="471673" cy="505121"/>
          </a:xfrm>
          <a:prstGeom prst="rect">
            <a:avLst/>
          </a:prstGeom>
        </p:spPr>
      </p:pic>
      <p:sp>
        <p:nvSpPr>
          <p:cNvPr id="121" name="Freeform 22">
            <a:extLst>
              <a:ext uri="{FF2B5EF4-FFF2-40B4-BE49-F238E27FC236}">
                <a16:creationId xmlns:a16="http://schemas.microsoft.com/office/drawing/2014/main" id="{EBFF900D-A2A8-F266-00B5-93C5D545E934}"/>
              </a:ext>
            </a:extLst>
          </p:cNvPr>
          <p:cNvSpPr>
            <a:spLocks/>
          </p:cNvSpPr>
          <p:nvPr/>
        </p:nvSpPr>
        <p:spPr bwMode="auto">
          <a:xfrm>
            <a:off x="6397141" y="1576697"/>
            <a:ext cx="537008" cy="537007"/>
          </a:xfrm>
          <a:custGeom>
            <a:avLst/>
            <a:gdLst>
              <a:gd name="T0" fmla="*/ 2319 w 2319"/>
              <a:gd name="T1" fmla="*/ 1159 h 2319"/>
              <a:gd name="T2" fmla="*/ 2319 w 2319"/>
              <a:gd name="T3" fmla="*/ 1159 h 2319"/>
              <a:gd name="T4" fmla="*/ 1159 w 2319"/>
              <a:gd name="T5" fmla="*/ 2319 h 2319"/>
              <a:gd name="T6" fmla="*/ 0 w 2319"/>
              <a:gd name="T7" fmla="*/ 1159 h 2319"/>
              <a:gd name="T8" fmla="*/ 1159 w 2319"/>
              <a:gd name="T9" fmla="*/ 0 h 2319"/>
              <a:gd name="T10" fmla="*/ 2319 w 2319"/>
              <a:gd name="T11" fmla="*/ 1159 h 2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319" h="2319">
                <a:moveTo>
                  <a:pt x="2319" y="1159"/>
                </a:moveTo>
                <a:lnTo>
                  <a:pt x="2319" y="1159"/>
                </a:lnTo>
                <a:cubicBezTo>
                  <a:pt x="2319" y="1799"/>
                  <a:pt x="1800" y="2319"/>
                  <a:pt x="1159" y="2319"/>
                </a:cubicBezTo>
                <a:cubicBezTo>
                  <a:pt x="519" y="2319"/>
                  <a:pt x="0" y="1799"/>
                  <a:pt x="0" y="1159"/>
                </a:cubicBezTo>
                <a:cubicBezTo>
                  <a:pt x="0" y="518"/>
                  <a:pt x="519" y="0"/>
                  <a:pt x="1159" y="0"/>
                </a:cubicBezTo>
                <a:cubicBezTo>
                  <a:pt x="1800" y="0"/>
                  <a:pt x="2319" y="518"/>
                  <a:pt x="2319" y="1159"/>
                </a:cubicBezTo>
                <a:close/>
              </a:path>
            </a:pathLst>
          </a:custGeom>
          <a:solidFill>
            <a:srgbClr val="DD1D2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1219140">
              <a:defRPr/>
            </a:pPr>
            <a:endParaRPr lang="en-GB" sz="2000">
              <a:solidFill>
                <a:srgbClr val="404040"/>
              </a:solidFill>
              <a:latin typeface="ShellMedium"/>
            </a:endParaRPr>
          </a:p>
        </p:txBody>
      </p:sp>
      <p:pic>
        <p:nvPicPr>
          <p:cNvPr id="122" name="Graphic 121" descr="Meeting outline">
            <a:extLst>
              <a:ext uri="{FF2B5EF4-FFF2-40B4-BE49-F238E27FC236}">
                <a16:creationId xmlns:a16="http://schemas.microsoft.com/office/drawing/2014/main" id="{478A0191-CB33-B942-AB03-C2D96DE5CF84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6429509" y="1570150"/>
            <a:ext cx="445672" cy="477276"/>
          </a:xfrm>
          <a:prstGeom prst="rect">
            <a:avLst/>
          </a:prstGeom>
        </p:spPr>
      </p:pic>
      <p:sp>
        <p:nvSpPr>
          <p:cNvPr id="124" name="TextBox 123">
            <a:extLst>
              <a:ext uri="{FF2B5EF4-FFF2-40B4-BE49-F238E27FC236}">
                <a16:creationId xmlns:a16="http://schemas.microsoft.com/office/drawing/2014/main" id="{F3FB0D7A-97C7-5A17-1ECC-036AE70AF98A}"/>
              </a:ext>
            </a:extLst>
          </p:cNvPr>
          <p:cNvSpPr txBox="1"/>
          <p:nvPr/>
        </p:nvSpPr>
        <p:spPr bwMode="auto">
          <a:xfrm>
            <a:off x="9440234" y="3379758"/>
            <a:ext cx="2267345" cy="13849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357708" eaLnBrk="0" fontAlgn="base" hangingPunct="0">
              <a:spcBef>
                <a:spcPct val="0"/>
              </a:spcBef>
              <a:spcAft>
                <a:spcPts val="1067"/>
              </a:spcAft>
              <a:buClr>
                <a:srgbClr val="D42E12"/>
              </a:buClr>
              <a:buSzPct val="85000"/>
              <a:defRPr/>
            </a:pPr>
            <a:r>
              <a:rPr lang="en-US" sz="1400" i="1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In Shell, we value the ways we differ; </a:t>
            </a:r>
            <a:r>
              <a:rPr lang="pl-PL" sz="1400" i="1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hence, </a:t>
            </a:r>
            <a:r>
              <a:rPr lang="en-US" sz="1400" i="1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it</a:t>
            </a:r>
            <a:r>
              <a:rPr lang="pl-PL" sz="1400" i="1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’s</a:t>
            </a:r>
            <a:r>
              <a:rPr lang="en-US" sz="1400" i="1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 important to promote a</a:t>
            </a:r>
            <a:r>
              <a:rPr lang="pl-PL" sz="1400" i="1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 </a:t>
            </a:r>
            <a:r>
              <a:rPr lang="en-US" sz="1400" i="1">
                <a:solidFill>
                  <a:srgbClr val="404040"/>
                </a:solidFill>
                <a:latin typeface="ShellBook" panose="00000500000000000000" pitchFamily="50" charset="0"/>
                <a:cs typeface="Arial" panose="020B0604020202020204" pitchFamily="34" charset="0"/>
              </a:rPr>
              <a:t>psychologically safe culture for all of us to bring our whole self to work. 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FD55AC-4CD1-71D9-9F4F-1767E989E9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185" y="5815259"/>
            <a:ext cx="371934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300"/>
              </a:spcAft>
              <a:defRPr/>
            </a:pPr>
            <a:r>
              <a:rPr lang="en-GB" sz="1600" kern="0">
                <a:solidFill>
                  <a:srgbClr val="404040"/>
                </a:solidFill>
                <a:latin typeface="ShellBook" pitchFamily="2" charset="0"/>
              </a:rPr>
              <a:t>Do not use any hands-free device – Bluetooth, built-in, etc. – whilst driving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7E0EA672-5970-0A20-9E39-CCF6759908E2}"/>
              </a:ext>
            </a:extLst>
          </p:cNvPr>
          <p:cNvSpPr/>
          <p:nvPr/>
        </p:nvSpPr>
        <p:spPr>
          <a:xfrm>
            <a:off x="8487648" y="6413192"/>
            <a:ext cx="407765" cy="2156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</p:spTree>
    <p:extLst>
      <p:ext uri="{BB962C8B-B14F-4D97-AF65-F5344CB8AC3E}">
        <p14:creationId xmlns:p14="http://schemas.microsoft.com/office/powerpoint/2010/main" val="150098698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FC33-1A4B-1E31-23C0-7916EE54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800"/>
            <a:ext cx="11684000" cy="752475"/>
          </a:xfrm>
        </p:spPr>
        <p:txBody>
          <a:bodyPr/>
          <a:lstStyle/>
          <a:p>
            <a:r>
              <a:rPr lang="en-US" dirty="0">
                <a:latin typeface="ShellBold"/>
              </a:rPr>
              <a:t>5 points to remember</a:t>
            </a:r>
            <a:endParaRPr lang="en-NL" dirty="0">
              <a:solidFill>
                <a:srgbClr val="009EB4"/>
              </a:solidFill>
              <a:latin typeface="ShellBol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B3C2C-13F2-3588-0D4F-3374E4D35E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June 2024</a:t>
            </a:r>
            <a:endParaRPr lang="en-GB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45464-889B-D278-5406-AF84453B4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20</a:t>
            </a:fld>
            <a:endParaRPr lang="en-GB" noProof="1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F8C9207-9962-9DCE-1F71-FBDE65E1D741}"/>
              </a:ext>
            </a:extLst>
          </p:cNvPr>
          <p:cNvSpPr/>
          <p:nvPr/>
        </p:nvSpPr>
        <p:spPr>
          <a:xfrm>
            <a:off x="508000" y="1465275"/>
            <a:ext cx="818995" cy="818995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D4E2800-6486-704F-5339-7E3466CFBD31}"/>
              </a:ext>
            </a:extLst>
          </p:cNvPr>
          <p:cNvSpPr/>
          <p:nvPr/>
        </p:nvSpPr>
        <p:spPr>
          <a:xfrm>
            <a:off x="508000" y="2420562"/>
            <a:ext cx="818995" cy="818995"/>
          </a:xfrm>
          <a:prstGeom prst="rect">
            <a:avLst/>
          </a:prstGeom>
          <a:solidFill>
            <a:srgbClr val="CC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D19F84A-C1AC-2B99-51B2-9B440A6C3BD4}"/>
              </a:ext>
            </a:extLst>
          </p:cNvPr>
          <p:cNvSpPr txBox="1"/>
          <p:nvPr/>
        </p:nvSpPr>
        <p:spPr bwMode="auto">
          <a:xfrm>
            <a:off x="713678" y="1317535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DDE0835-5CC7-A292-0897-0235D9A25F19}"/>
              </a:ext>
            </a:extLst>
          </p:cNvPr>
          <p:cNvSpPr txBox="1"/>
          <p:nvPr/>
        </p:nvSpPr>
        <p:spPr bwMode="auto">
          <a:xfrm>
            <a:off x="698810" y="2299178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3" name="Rechthoek 9">
            <a:extLst>
              <a:ext uri="{FF2B5EF4-FFF2-40B4-BE49-F238E27FC236}">
                <a16:creationId xmlns:a16="http://schemas.microsoft.com/office/drawing/2014/main" id="{2503B3D5-1F03-FFA3-FE39-726DDBC4C0A9}"/>
              </a:ext>
            </a:extLst>
          </p:cNvPr>
          <p:cNvSpPr/>
          <p:nvPr/>
        </p:nvSpPr>
        <p:spPr>
          <a:xfrm>
            <a:off x="508000" y="3378456"/>
            <a:ext cx="818995" cy="818995"/>
          </a:xfrm>
          <a:prstGeom prst="rect">
            <a:avLst/>
          </a:prstGeom>
          <a:solidFill>
            <a:srgbClr val="89C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6" name="Tekstvak 14">
            <a:extLst>
              <a:ext uri="{FF2B5EF4-FFF2-40B4-BE49-F238E27FC236}">
                <a16:creationId xmlns:a16="http://schemas.microsoft.com/office/drawing/2014/main" id="{577DAF0C-8D5E-4EA7-13A5-35EEFE615057}"/>
              </a:ext>
            </a:extLst>
          </p:cNvPr>
          <p:cNvSpPr txBox="1"/>
          <p:nvPr/>
        </p:nvSpPr>
        <p:spPr bwMode="auto">
          <a:xfrm>
            <a:off x="710001" y="3243073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96F90F-A080-D79D-C123-2EC9E5367C9D}"/>
              </a:ext>
            </a:extLst>
          </p:cNvPr>
          <p:cNvSpPr/>
          <p:nvPr/>
        </p:nvSpPr>
        <p:spPr>
          <a:xfrm>
            <a:off x="508000" y="4341498"/>
            <a:ext cx="818995" cy="818995"/>
          </a:xfrm>
          <a:prstGeom prst="rect">
            <a:avLst/>
          </a:prstGeom>
          <a:solidFill>
            <a:srgbClr val="D0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12" name="Tekstvak 15">
            <a:extLst>
              <a:ext uri="{FF2B5EF4-FFF2-40B4-BE49-F238E27FC236}">
                <a16:creationId xmlns:a16="http://schemas.microsoft.com/office/drawing/2014/main" id="{6C4F1D05-2C58-A550-7EBD-1E2AC1D0A240}"/>
              </a:ext>
            </a:extLst>
          </p:cNvPr>
          <p:cNvSpPr txBox="1"/>
          <p:nvPr/>
        </p:nvSpPr>
        <p:spPr bwMode="auto">
          <a:xfrm>
            <a:off x="713678" y="4226337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17" name="Rechthoek 11">
            <a:extLst>
              <a:ext uri="{FF2B5EF4-FFF2-40B4-BE49-F238E27FC236}">
                <a16:creationId xmlns:a16="http://schemas.microsoft.com/office/drawing/2014/main" id="{B8C64DEF-8557-A5A4-8C23-FBAB6021E87D}"/>
              </a:ext>
            </a:extLst>
          </p:cNvPr>
          <p:cNvSpPr/>
          <p:nvPr/>
        </p:nvSpPr>
        <p:spPr>
          <a:xfrm>
            <a:off x="508000" y="5304540"/>
            <a:ext cx="818995" cy="818995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18" name="Tekstvak 16">
            <a:extLst>
              <a:ext uri="{FF2B5EF4-FFF2-40B4-BE49-F238E27FC236}">
                <a16:creationId xmlns:a16="http://schemas.microsoft.com/office/drawing/2014/main" id="{3EECC229-9667-C7D9-C144-B82F31917EE4}"/>
              </a:ext>
            </a:extLst>
          </p:cNvPr>
          <p:cNvSpPr txBox="1"/>
          <p:nvPr/>
        </p:nvSpPr>
        <p:spPr bwMode="auto">
          <a:xfrm>
            <a:off x="709963" y="5157417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A6A9E6-72C3-9854-051B-1FBA219AF1F3}"/>
              </a:ext>
            </a:extLst>
          </p:cNvPr>
          <p:cNvSpPr/>
          <p:nvPr/>
        </p:nvSpPr>
        <p:spPr>
          <a:xfrm>
            <a:off x="1532673" y="5308417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In case of disability or death in service, you are well insured: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similar arrangement (or even better </a:t>
            </a:r>
            <a:r>
              <a:rPr lang="en-US" sz="1600" dirty="0">
                <a:solidFill>
                  <a:schemeClr val="tx1"/>
                </a:solidFill>
              </a:rPr>
              <a:t>than now).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F629DB-1DF2-4C29-FA82-E429CE9D7206}"/>
              </a:ext>
            </a:extLst>
          </p:cNvPr>
          <p:cNvSpPr/>
          <p:nvPr/>
        </p:nvSpPr>
        <p:spPr>
          <a:xfrm>
            <a:off x="1532673" y="4341498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Risks change</a:t>
            </a:r>
            <a:r>
              <a:rPr lang="en-US" sz="1600" dirty="0">
                <a:solidFill>
                  <a:schemeClr val="tx1"/>
                </a:solidFill>
              </a:rPr>
              <a:t>, but you have more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flexibility</a:t>
            </a:r>
            <a:r>
              <a:rPr lang="en-US" sz="1600" dirty="0">
                <a:solidFill>
                  <a:schemeClr val="tx1"/>
                </a:solidFill>
              </a:rPr>
              <a:t> which leads to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opportunities and possibilities</a:t>
            </a:r>
            <a:r>
              <a:rPr lang="en-US" sz="1600" dirty="0">
                <a:solidFill>
                  <a:schemeClr val="tx1"/>
                </a:solidFill>
              </a:rPr>
              <a:t>; also, to reduce risks.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3C375B-C83C-F5C1-6B26-B6150CBCC844}"/>
              </a:ext>
            </a:extLst>
          </p:cNvPr>
          <p:cNvSpPr/>
          <p:nvPr/>
        </p:nvSpPr>
        <p:spPr>
          <a:xfrm>
            <a:off x="1538868" y="3386211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chemeClr val="tx1"/>
                </a:solidFill>
              </a:rPr>
              <a:t>Any adverse effects of the transition are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very well compensated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0BD66F-C770-5E68-33A7-91A7B2417EC1}"/>
              </a:ext>
            </a:extLst>
          </p:cNvPr>
          <p:cNvSpPr/>
          <p:nvPr/>
        </p:nvSpPr>
        <p:spPr>
          <a:xfrm>
            <a:off x="1538868" y="2428915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chemeClr val="tx1"/>
                </a:solidFill>
              </a:rPr>
              <a:t>The t</a:t>
            </a:r>
            <a:r>
              <a:rPr lang="en-US" sz="1600" dirty="0">
                <a:solidFill>
                  <a:schemeClr val="tx1"/>
                </a:solidFill>
                <a:effectLst/>
              </a:rPr>
              <a:t>ransition to the new pension system ensures a 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</a:rPr>
              <a:t>higher expected pension </a:t>
            </a:r>
            <a:r>
              <a:rPr lang="en-US" sz="1600" dirty="0">
                <a:solidFill>
                  <a:schemeClr val="tx1"/>
                </a:solidFill>
                <a:effectLst/>
              </a:rPr>
              <a:t>for all members through </a:t>
            </a:r>
            <a:br>
              <a:rPr lang="en-US" sz="1600" dirty="0">
                <a:solidFill>
                  <a:schemeClr val="tx1"/>
                </a:solidFill>
                <a:effectLst/>
              </a:rPr>
            </a:br>
            <a:r>
              <a:rPr lang="en-US" sz="1600" dirty="0">
                <a:solidFill>
                  <a:schemeClr val="tx1"/>
                </a:solidFill>
                <a:effectLst/>
              </a:rPr>
              <a:t>a wider tax framework.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74D60C-BD21-22E2-7469-4F6575C76B62}"/>
              </a:ext>
            </a:extLst>
          </p:cNvPr>
          <p:cNvSpPr/>
          <p:nvPr/>
        </p:nvSpPr>
        <p:spPr>
          <a:xfrm>
            <a:off x="1538868" y="1465275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A good new pension scheme for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all employees </a:t>
            </a:r>
            <a:r>
              <a:rPr lang="en-US" sz="1600" dirty="0">
                <a:solidFill>
                  <a:schemeClr val="tx1"/>
                </a:solidFill>
              </a:rPr>
              <a:t>in NL. The contribution of the employer is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more than 10% higher </a:t>
            </a:r>
            <a:r>
              <a:rPr lang="en-US" sz="1600" dirty="0">
                <a:solidFill>
                  <a:schemeClr val="tx1"/>
                </a:solidFill>
              </a:rPr>
              <a:t>than in SNPS scheme and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continued involvement </a:t>
            </a:r>
            <a:r>
              <a:rPr lang="en-US" sz="1600" dirty="0">
                <a:solidFill>
                  <a:schemeClr val="tx1"/>
                </a:solidFill>
              </a:rPr>
              <a:t>of Shell Netherlands and the COR.</a:t>
            </a:r>
          </a:p>
        </p:txBody>
      </p:sp>
    </p:spTree>
    <p:extLst>
      <p:ext uri="{BB962C8B-B14F-4D97-AF65-F5344CB8AC3E}">
        <p14:creationId xmlns:p14="http://schemas.microsoft.com/office/powerpoint/2010/main" val="403553537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Juni 2024</a:t>
            </a:r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dirty="0" smtClean="0"/>
              <a:pPr/>
              <a:t>21</a:t>
            </a:fld>
            <a:endParaRPr lang="en-GB" noProof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30D598-D65F-CE20-D03D-0AE9F92398D8}"/>
              </a:ext>
            </a:extLst>
          </p:cNvPr>
          <p:cNvSpPr/>
          <p:nvPr/>
        </p:nvSpPr>
        <p:spPr>
          <a:xfrm>
            <a:off x="-98854" y="0"/>
            <a:ext cx="12381470" cy="6858000"/>
          </a:xfrm>
          <a:prstGeom prst="rect">
            <a:avLst/>
          </a:prstGeom>
          <a:solidFill>
            <a:srgbClr val="D0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err="1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A8E451-1350-8310-1D68-A5DB80A15161}"/>
              </a:ext>
            </a:extLst>
          </p:cNvPr>
          <p:cNvSpPr txBox="1"/>
          <p:nvPr/>
        </p:nvSpPr>
        <p:spPr bwMode="auto">
          <a:xfrm>
            <a:off x="-1115857" y="811601"/>
            <a:ext cx="23012400" cy="76718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40000" dirty="0">
                <a:solidFill>
                  <a:schemeClr val="bg1"/>
                </a:solidFill>
                <a:latin typeface="+mj-lt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41418272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Want to know more?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Want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learn</a:t>
            </a:r>
            <a:r>
              <a:rPr lang="nl-NL" dirty="0"/>
              <a:t> more </a:t>
            </a:r>
            <a:r>
              <a:rPr lang="nl-NL" dirty="0" err="1"/>
              <a:t>about</a:t>
            </a:r>
            <a:r>
              <a:rPr lang="nl-NL" dirty="0"/>
              <a:t> </a:t>
            </a:r>
            <a:r>
              <a:rPr lang="nl-NL" dirty="0" err="1"/>
              <a:t>developments</a:t>
            </a:r>
            <a:r>
              <a:rPr lang="nl-NL" dirty="0"/>
              <a:t> in </a:t>
            </a:r>
            <a:r>
              <a:rPr lang="nl-NL" dirty="0" err="1"/>
              <a:t>our</a:t>
            </a:r>
            <a:r>
              <a:rPr lang="nl-NL" dirty="0"/>
              <a:t> pension or have </a:t>
            </a:r>
            <a:r>
              <a:rPr lang="nl-NL" dirty="0" err="1"/>
              <a:t>questions</a:t>
            </a:r>
            <a:r>
              <a:rPr lang="nl-NL" dirty="0"/>
              <a:t>?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noProof="1"/>
              <a:t>mei 2020</a:t>
            </a:r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22</a:t>
            </a:fld>
            <a:endParaRPr lang="en-GB" noProof="1"/>
          </a:p>
        </p:txBody>
      </p:sp>
      <p:sp>
        <p:nvSpPr>
          <p:cNvPr id="8" name="Rechthoek 5">
            <a:extLst>
              <a:ext uri="{FF2B5EF4-FFF2-40B4-BE49-F238E27FC236}">
                <a16:creationId xmlns:a16="http://schemas.microsoft.com/office/drawing/2014/main" id="{A1935C07-9EEB-4A07-AB64-989A7B2EF095}"/>
              </a:ext>
            </a:extLst>
          </p:cNvPr>
          <p:cNvSpPr/>
          <p:nvPr/>
        </p:nvSpPr>
        <p:spPr>
          <a:xfrm>
            <a:off x="8458200" y="0"/>
            <a:ext cx="3733800" cy="6858000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9">
            <a:extLst>
              <a:ext uri="{FF2B5EF4-FFF2-40B4-BE49-F238E27FC236}">
                <a16:creationId xmlns:a16="http://schemas.microsoft.com/office/drawing/2014/main" id="{8D6B7845-BC52-4EBC-A732-84F99E20A1A3}"/>
              </a:ext>
            </a:extLst>
          </p:cNvPr>
          <p:cNvSpPr/>
          <p:nvPr/>
        </p:nvSpPr>
        <p:spPr>
          <a:xfrm>
            <a:off x="8628810" y="393329"/>
            <a:ext cx="33925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b="1" dirty="0">
                <a:solidFill>
                  <a:srgbClr val="404040"/>
                </a:solidFill>
              </a:rPr>
              <a:t>SUCH AS MORE PERSONA’S, VIDEO’S ETC.</a:t>
            </a:r>
            <a:endParaRPr lang="nl-NL" sz="1800" dirty="0">
              <a:solidFill>
                <a:srgbClr val="404040"/>
              </a:solidFill>
            </a:endParaRPr>
          </a:p>
        </p:txBody>
      </p:sp>
      <p:pic>
        <p:nvPicPr>
          <p:cNvPr id="12" name="Afbeelding 24" descr="Afbeelding met elektronica, monitor, schermafbeelding, computer&#10;&#10;Automatisch gegenereerde beschrijving">
            <a:extLst>
              <a:ext uri="{FF2B5EF4-FFF2-40B4-BE49-F238E27FC236}">
                <a16:creationId xmlns:a16="http://schemas.microsoft.com/office/drawing/2014/main" id="{EE270598-2289-47B2-8C16-DBD2D1082B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0191" y="2210901"/>
            <a:ext cx="4783415" cy="4181059"/>
          </a:xfrm>
          <a:prstGeom prst="rect">
            <a:avLst/>
          </a:prstGeom>
        </p:spPr>
      </p:pic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7EBB4250-F33D-408B-91A8-CDB28283B9A7}"/>
              </a:ext>
            </a:extLst>
          </p:cNvPr>
          <p:cNvSpPr txBox="1">
            <a:spLocks/>
          </p:cNvSpPr>
          <p:nvPr/>
        </p:nvSpPr>
        <p:spPr bwMode="auto">
          <a:xfrm>
            <a:off x="11327715" y="6472737"/>
            <a:ext cx="355564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1219170" rtl="0" eaLnBrk="1" latinLnBrk="0" hangingPunct="1">
              <a:defRPr sz="85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2BAE6A-B452-4007-8177-56DD051636F9}" type="slidenum">
              <a:rPr lang="en-GB" noProof="1" smtClean="0"/>
              <a:pPr/>
              <a:t>22</a:t>
            </a:fld>
            <a:endParaRPr lang="en-GB" noProof="1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6E65C2B-45B6-D078-8ADB-0D83CE0420F3}"/>
              </a:ext>
            </a:extLst>
          </p:cNvPr>
          <p:cNvSpPr txBox="1">
            <a:spLocks/>
          </p:cNvSpPr>
          <p:nvPr/>
        </p:nvSpPr>
        <p:spPr bwMode="auto">
          <a:xfrm>
            <a:off x="9673881" y="6472738"/>
            <a:ext cx="1440000" cy="23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1219170" rtl="0" eaLnBrk="1" latinLnBrk="0" hangingPunct="1">
              <a:defRPr lang="en-US" sz="85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noProof="1"/>
              <a:t>juni 2024</a:t>
            </a:r>
            <a:endParaRPr lang="en-GB" noProof="1"/>
          </a:p>
        </p:txBody>
      </p:sp>
      <p:pic>
        <p:nvPicPr>
          <p:cNvPr id="11" name="Afbeelding 10" descr="Afbeelding met kleding, schermopname, Menselijk gezicht, tekenfilm&#10;&#10;Automatisch gegenereerde beschrijving">
            <a:extLst>
              <a:ext uri="{FF2B5EF4-FFF2-40B4-BE49-F238E27FC236}">
                <a16:creationId xmlns:a16="http://schemas.microsoft.com/office/drawing/2014/main" id="{A5F4983B-1A2A-F22C-DC84-5E1A9A4208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4721" y="2369215"/>
            <a:ext cx="2678379" cy="150439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4125C47-F3B2-40CC-AD94-CC0A0482762A}"/>
              </a:ext>
            </a:extLst>
          </p:cNvPr>
          <p:cNvGrpSpPr/>
          <p:nvPr/>
        </p:nvGrpSpPr>
        <p:grpSpPr>
          <a:xfrm>
            <a:off x="10444411" y="2919328"/>
            <a:ext cx="426720" cy="426720"/>
            <a:chOff x="13160210" y="1464431"/>
            <a:chExt cx="426720" cy="426720"/>
          </a:xfrm>
        </p:grpSpPr>
        <p:sp>
          <p:nvSpPr>
            <p:cNvPr id="20" name="Ovaal 19">
              <a:extLst>
                <a:ext uri="{FF2B5EF4-FFF2-40B4-BE49-F238E27FC236}">
                  <a16:creationId xmlns:a16="http://schemas.microsoft.com/office/drawing/2014/main" id="{4BD049A9-72B5-CA6C-C279-2BF7A7409895}"/>
                </a:ext>
              </a:extLst>
            </p:cNvPr>
            <p:cNvSpPr/>
            <p:nvPr/>
          </p:nvSpPr>
          <p:spPr>
            <a:xfrm>
              <a:off x="13160210" y="1464431"/>
              <a:ext cx="426720" cy="426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  <p:sp>
          <p:nvSpPr>
            <p:cNvPr id="22" name="Driehoek 21">
              <a:extLst>
                <a:ext uri="{FF2B5EF4-FFF2-40B4-BE49-F238E27FC236}">
                  <a16:creationId xmlns:a16="http://schemas.microsoft.com/office/drawing/2014/main" id="{A360F81C-8D93-0C74-6AEB-44B5DDE6FA17}"/>
                </a:ext>
              </a:extLst>
            </p:cNvPr>
            <p:cNvSpPr/>
            <p:nvPr/>
          </p:nvSpPr>
          <p:spPr>
            <a:xfrm rot="5400000">
              <a:off x="13311131" y="1606945"/>
              <a:ext cx="156783" cy="148430"/>
            </a:xfrm>
            <a:prstGeom prst="triangle">
              <a:avLst>
                <a:gd name="adj" fmla="val 618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3F246EE5-E72A-476B-94B9-FECC1188B4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7474" y="3519598"/>
            <a:ext cx="2712146" cy="15255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C35FCBE-0195-4989-9011-D75EF75C02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485" y="4734545"/>
            <a:ext cx="2482850" cy="1397036"/>
          </a:xfrm>
          <a:prstGeom prst="rect">
            <a:avLst/>
          </a:prstGeom>
        </p:spPr>
      </p:pic>
      <p:pic>
        <p:nvPicPr>
          <p:cNvPr id="21" name="Picture 20">
            <a:hlinkClick r:id="rId7"/>
            <a:extLst>
              <a:ext uri="{FF2B5EF4-FFF2-40B4-BE49-F238E27FC236}">
                <a16:creationId xmlns:a16="http://schemas.microsoft.com/office/drawing/2014/main" id="{5A8D939F-4B5E-4BE1-8C97-B863106EC22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03603" y="2474437"/>
            <a:ext cx="4284494" cy="2247094"/>
          </a:xfrm>
          <a:prstGeom prst="rect">
            <a:avLst/>
          </a:prstGeom>
        </p:spPr>
      </p:pic>
      <p:sp>
        <p:nvSpPr>
          <p:cNvPr id="15" name="Rechthoek 3">
            <a:extLst>
              <a:ext uri="{FF2B5EF4-FFF2-40B4-BE49-F238E27FC236}">
                <a16:creationId xmlns:a16="http://schemas.microsoft.com/office/drawing/2014/main" id="{2A1BA04F-9580-40F4-84DE-E62547D1DFC6}"/>
              </a:ext>
            </a:extLst>
          </p:cNvPr>
          <p:cNvSpPr/>
          <p:nvPr/>
        </p:nvSpPr>
        <p:spPr>
          <a:xfrm>
            <a:off x="642408" y="4576216"/>
            <a:ext cx="4882092" cy="581039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br>
              <a:rPr lang="nl-NL" sz="2000">
                <a:solidFill>
                  <a:schemeClr val="tx1"/>
                </a:solidFill>
              </a:rPr>
            </a:br>
            <a:endParaRPr lang="nl-NL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1B09D56-5768-43E2-B6C9-DC2AD0ADCC0D}"/>
              </a:ext>
            </a:extLst>
          </p:cNvPr>
          <p:cNvSpPr/>
          <p:nvPr/>
        </p:nvSpPr>
        <p:spPr>
          <a:xfrm>
            <a:off x="756248" y="4586849"/>
            <a:ext cx="5720752" cy="458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nl-NL" sz="1800" dirty="0" err="1"/>
              <a:t>Please</a:t>
            </a:r>
            <a:r>
              <a:rPr lang="nl-NL" sz="1800" dirty="0"/>
              <a:t> </a:t>
            </a:r>
            <a:r>
              <a:rPr lang="nl-NL" sz="1800" dirty="0" err="1"/>
              <a:t>visit</a:t>
            </a:r>
            <a:r>
              <a:rPr lang="nl-NL" sz="1800" dirty="0"/>
              <a:t> </a:t>
            </a:r>
            <a:r>
              <a:rPr lang="nl-NL" sz="1800" dirty="0" err="1"/>
              <a:t>www.nieuwpensioenbijshell.nl</a:t>
            </a:r>
            <a:endParaRPr lang="nl-NL" sz="18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023AD30-3471-4D22-8BA5-C5F17D12DAF9}"/>
              </a:ext>
            </a:extLst>
          </p:cNvPr>
          <p:cNvGrpSpPr/>
          <p:nvPr/>
        </p:nvGrpSpPr>
        <p:grpSpPr>
          <a:xfrm>
            <a:off x="9963623" y="4012087"/>
            <a:ext cx="426720" cy="426720"/>
            <a:chOff x="13160210" y="1464431"/>
            <a:chExt cx="426720" cy="426720"/>
          </a:xfrm>
        </p:grpSpPr>
        <p:sp>
          <p:nvSpPr>
            <p:cNvPr id="25" name="Ovaal 19">
              <a:extLst>
                <a:ext uri="{FF2B5EF4-FFF2-40B4-BE49-F238E27FC236}">
                  <a16:creationId xmlns:a16="http://schemas.microsoft.com/office/drawing/2014/main" id="{6D1873BA-5471-41CD-A4B8-0BB17D389B11}"/>
                </a:ext>
              </a:extLst>
            </p:cNvPr>
            <p:cNvSpPr/>
            <p:nvPr/>
          </p:nvSpPr>
          <p:spPr>
            <a:xfrm>
              <a:off x="13160210" y="1464431"/>
              <a:ext cx="426720" cy="426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  <p:sp>
          <p:nvSpPr>
            <p:cNvPr id="26" name="Driehoek 21">
              <a:extLst>
                <a:ext uri="{FF2B5EF4-FFF2-40B4-BE49-F238E27FC236}">
                  <a16:creationId xmlns:a16="http://schemas.microsoft.com/office/drawing/2014/main" id="{B9E398C8-770E-46F2-992A-3D8734C9AE83}"/>
                </a:ext>
              </a:extLst>
            </p:cNvPr>
            <p:cNvSpPr/>
            <p:nvPr/>
          </p:nvSpPr>
          <p:spPr>
            <a:xfrm rot="5400000">
              <a:off x="13311131" y="1606945"/>
              <a:ext cx="156783" cy="148430"/>
            </a:xfrm>
            <a:prstGeom prst="triangle">
              <a:avLst>
                <a:gd name="adj" fmla="val 618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8E601FE-C72E-4EDF-91AE-7098D3CA884B}"/>
              </a:ext>
            </a:extLst>
          </p:cNvPr>
          <p:cNvGrpSpPr/>
          <p:nvPr/>
        </p:nvGrpSpPr>
        <p:grpSpPr>
          <a:xfrm>
            <a:off x="10325188" y="5147906"/>
            <a:ext cx="426720" cy="426720"/>
            <a:chOff x="13160210" y="1464431"/>
            <a:chExt cx="426720" cy="426720"/>
          </a:xfrm>
        </p:grpSpPr>
        <p:sp>
          <p:nvSpPr>
            <p:cNvPr id="28" name="Ovaal 19">
              <a:extLst>
                <a:ext uri="{FF2B5EF4-FFF2-40B4-BE49-F238E27FC236}">
                  <a16:creationId xmlns:a16="http://schemas.microsoft.com/office/drawing/2014/main" id="{A83D28E5-3F85-47BE-B03C-9A7A760FD80C}"/>
                </a:ext>
              </a:extLst>
            </p:cNvPr>
            <p:cNvSpPr/>
            <p:nvPr/>
          </p:nvSpPr>
          <p:spPr>
            <a:xfrm>
              <a:off x="13160210" y="1464431"/>
              <a:ext cx="426720" cy="42672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  <p:sp>
          <p:nvSpPr>
            <p:cNvPr id="29" name="Driehoek 21">
              <a:extLst>
                <a:ext uri="{FF2B5EF4-FFF2-40B4-BE49-F238E27FC236}">
                  <a16:creationId xmlns:a16="http://schemas.microsoft.com/office/drawing/2014/main" id="{56708092-2315-4793-9F5D-107DEE1B2028}"/>
                </a:ext>
              </a:extLst>
            </p:cNvPr>
            <p:cNvSpPr/>
            <p:nvPr/>
          </p:nvSpPr>
          <p:spPr>
            <a:xfrm rot="5400000">
              <a:off x="13311131" y="1606945"/>
              <a:ext cx="156783" cy="148430"/>
            </a:xfrm>
            <a:prstGeom prst="triangle">
              <a:avLst>
                <a:gd name="adj" fmla="val 6186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</p:grpSp>
    </p:spTree>
    <p:extLst>
      <p:ext uri="{BB962C8B-B14F-4D97-AF65-F5344CB8AC3E}">
        <p14:creationId xmlns:p14="http://schemas.microsoft.com/office/powerpoint/2010/main" val="417907651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6949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ts val="4260"/>
              </a:lnSpc>
            </a:pPr>
            <a:r>
              <a:rPr lang="en-GB" dirty="0"/>
              <a:t>      5 points to remember</a:t>
            </a:r>
          </a:p>
          <a:p>
            <a:pPr>
              <a:lnSpc>
                <a:spcPts val="4260"/>
              </a:lnSpc>
            </a:pPr>
            <a:r>
              <a:rPr lang="en-GB" dirty="0"/>
              <a:t>			Our new pension plan </a:t>
            </a:r>
          </a:p>
          <a:p>
            <a:pPr>
              <a:lnSpc>
                <a:spcPts val="4260"/>
              </a:lnSpc>
            </a:pPr>
            <a:r>
              <a:rPr lang="en-GB" dirty="0"/>
              <a:t>			The transition of SNPS</a:t>
            </a:r>
          </a:p>
          <a:p>
            <a:pPr>
              <a:lnSpc>
                <a:spcPts val="4260"/>
              </a:lnSpc>
            </a:pPr>
            <a:r>
              <a:rPr lang="en-GB" dirty="0"/>
              <a:t>			The transition of SSPF</a:t>
            </a:r>
          </a:p>
          <a:p>
            <a:pPr>
              <a:lnSpc>
                <a:spcPts val="4260"/>
              </a:lnSpc>
            </a:pPr>
            <a:r>
              <a:rPr lang="en-GB" dirty="0"/>
              <a:t>			</a:t>
            </a:r>
            <a:r>
              <a:rPr lang="en-US" dirty="0"/>
              <a:t>What could this mean for me?</a:t>
            </a:r>
            <a:br>
              <a:rPr lang="en-GB" dirty="0"/>
            </a:br>
            <a:r>
              <a:rPr lang="en-GB" dirty="0"/>
              <a:t>			Next steps</a:t>
            </a:r>
            <a:br>
              <a:rPr lang="en-GB" dirty="0"/>
            </a:br>
            <a:r>
              <a:rPr lang="en-GB" dirty="0"/>
              <a:t>			More information &amp; Q&amp;A </a:t>
            </a:r>
          </a:p>
          <a:p>
            <a:br>
              <a:rPr lang="en-GB" dirty="0"/>
            </a:br>
            <a:br>
              <a:rPr lang="en-GB" dirty="0"/>
            </a:br>
            <a:r>
              <a:rPr lang="en-GB" dirty="0"/>
              <a:t>			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June 2024</a:t>
            </a:r>
            <a:endParaRPr lang="en-GB" noProof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dirty="0" smtClean="0"/>
              <a:pPr/>
              <a:t>3</a:t>
            </a:fld>
            <a:endParaRPr lang="en-GB" noProof="1"/>
          </a:p>
        </p:txBody>
      </p:sp>
      <p:sp>
        <p:nvSpPr>
          <p:cNvPr id="8" name="Rechthoek 5">
            <a:extLst>
              <a:ext uri="{FF2B5EF4-FFF2-40B4-BE49-F238E27FC236}">
                <a16:creationId xmlns:a16="http://schemas.microsoft.com/office/drawing/2014/main" id="{BABF16B7-76D1-4BA9-B385-0391480A3B88}"/>
              </a:ext>
            </a:extLst>
          </p:cNvPr>
          <p:cNvSpPr/>
          <p:nvPr/>
        </p:nvSpPr>
        <p:spPr>
          <a:xfrm>
            <a:off x="813162" y="1690103"/>
            <a:ext cx="366404" cy="366404"/>
          </a:xfrm>
          <a:prstGeom prst="rect">
            <a:avLst/>
          </a:prstGeom>
          <a:solidFill>
            <a:srgbClr val="B8E2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6">
            <a:extLst>
              <a:ext uri="{FF2B5EF4-FFF2-40B4-BE49-F238E27FC236}">
                <a16:creationId xmlns:a16="http://schemas.microsoft.com/office/drawing/2014/main" id="{021F80A3-D53C-44F2-B81B-C617AC914620}"/>
              </a:ext>
            </a:extLst>
          </p:cNvPr>
          <p:cNvSpPr/>
          <p:nvPr/>
        </p:nvSpPr>
        <p:spPr>
          <a:xfrm>
            <a:off x="813160" y="2730532"/>
            <a:ext cx="366405" cy="366405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Picture 11">
            <a:extLst>
              <a:ext uri="{FF2B5EF4-FFF2-40B4-BE49-F238E27FC236}">
                <a16:creationId xmlns:a16="http://schemas.microsoft.com/office/drawing/2014/main" id="{2CFAD149-97AE-EEDF-7EB3-DB3F5DEEFB4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8012" y="2460649"/>
            <a:ext cx="2991108" cy="3723797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BBF77CB0-C57E-0640-1C08-616D529351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89" y="3876164"/>
            <a:ext cx="410892" cy="410892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0E1EB798-66F0-1552-4F13-5079A4CF71D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2066" y="1746033"/>
            <a:ext cx="253980" cy="2539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A37071-8A2D-B8FA-B0AC-FB741806BBF2}"/>
              </a:ext>
            </a:extLst>
          </p:cNvPr>
          <p:cNvSpPr/>
          <p:nvPr/>
        </p:nvSpPr>
        <p:spPr>
          <a:xfrm>
            <a:off x="813161" y="2208051"/>
            <a:ext cx="366405" cy="366405"/>
          </a:xfrm>
          <a:prstGeom prst="rect">
            <a:avLst/>
          </a:prstGeom>
          <a:solidFill>
            <a:srgbClr val="003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13" name="Rechthoek 6">
            <a:extLst>
              <a:ext uri="{FF2B5EF4-FFF2-40B4-BE49-F238E27FC236}">
                <a16:creationId xmlns:a16="http://schemas.microsoft.com/office/drawing/2014/main" id="{6613E654-6D20-46BF-963A-296ADF67FA82}"/>
              </a:ext>
            </a:extLst>
          </p:cNvPr>
          <p:cNvSpPr/>
          <p:nvPr/>
        </p:nvSpPr>
        <p:spPr>
          <a:xfrm>
            <a:off x="813159" y="3284932"/>
            <a:ext cx="366405" cy="366405"/>
          </a:xfrm>
          <a:prstGeom prst="rect">
            <a:avLst/>
          </a:prstGeom>
          <a:solidFill>
            <a:srgbClr val="99D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A7CF20-3B14-4031-BC32-69D51E922226}"/>
              </a:ext>
            </a:extLst>
          </p:cNvPr>
          <p:cNvSpPr/>
          <p:nvPr/>
        </p:nvSpPr>
        <p:spPr>
          <a:xfrm>
            <a:off x="606210" y="5469520"/>
            <a:ext cx="507960" cy="50796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sp>
        <p:nvSpPr>
          <p:cNvPr id="10" name="Rechthoek 6">
            <a:extLst>
              <a:ext uri="{FF2B5EF4-FFF2-40B4-BE49-F238E27FC236}">
                <a16:creationId xmlns:a16="http://schemas.microsoft.com/office/drawing/2014/main" id="{76F09DAD-4C5A-0D71-1D93-1F8694438284}"/>
              </a:ext>
            </a:extLst>
          </p:cNvPr>
          <p:cNvSpPr/>
          <p:nvPr/>
        </p:nvSpPr>
        <p:spPr>
          <a:xfrm>
            <a:off x="813159" y="3839332"/>
            <a:ext cx="366405" cy="366405"/>
          </a:xfrm>
          <a:prstGeom prst="rect">
            <a:avLst/>
          </a:prstGeom>
          <a:solidFill>
            <a:srgbClr val="D0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6">
            <a:extLst>
              <a:ext uri="{FF2B5EF4-FFF2-40B4-BE49-F238E27FC236}">
                <a16:creationId xmlns:a16="http://schemas.microsoft.com/office/drawing/2014/main" id="{76367042-72A1-00C9-042E-3EF231BAEF96}"/>
              </a:ext>
            </a:extLst>
          </p:cNvPr>
          <p:cNvSpPr/>
          <p:nvPr/>
        </p:nvSpPr>
        <p:spPr>
          <a:xfrm>
            <a:off x="813158" y="4393732"/>
            <a:ext cx="366405" cy="36640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Rechthoek 6">
            <a:extLst>
              <a:ext uri="{FF2B5EF4-FFF2-40B4-BE49-F238E27FC236}">
                <a16:creationId xmlns:a16="http://schemas.microsoft.com/office/drawing/2014/main" id="{58E95B31-B8D0-DF8C-5897-F4694419D426}"/>
              </a:ext>
            </a:extLst>
          </p:cNvPr>
          <p:cNvSpPr/>
          <p:nvPr/>
        </p:nvSpPr>
        <p:spPr>
          <a:xfrm>
            <a:off x="813158" y="4948132"/>
            <a:ext cx="366405" cy="366405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D8F727-02CF-44B5-85F9-4F03775028ED}"/>
              </a:ext>
            </a:extLst>
          </p:cNvPr>
          <p:cNvSpPr txBox="1"/>
          <p:nvPr/>
        </p:nvSpPr>
        <p:spPr bwMode="auto">
          <a:xfrm>
            <a:off x="908434" y="4891882"/>
            <a:ext cx="258047" cy="3907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2000" b="1">
                <a:solidFill>
                  <a:schemeClr val="bg1"/>
                </a:solidFill>
                <a:latin typeface="Arial Black" panose="020B0A04020102020204" pitchFamily="34" charset="0"/>
              </a:rPr>
              <a:t>?</a:t>
            </a:r>
          </a:p>
        </p:txBody>
      </p:sp>
      <p:pic>
        <p:nvPicPr>
          <p:cNvPr id="12" name="Afbeelding 10">
            <a:extLst>
              <a:ext uri="{FF2B5EF4-FFF2-40B4-BE49-F238E27FC236}">
                <a16:creationId xmlns:a16="http://schemas.microsoft.com/office/drawing/2014/main" id="{A79443D3-26BA-48CF-B8A8-C134D60A809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861" y="4470360"/>
            <a:ext cx="291242" cy="20057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0A763BC-E523-5B0D-20A0-AF2F1A0652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190" y="2254010"/>
            <a:ext cx="245651" cy="273725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5F41BEC5-F0DD-64C1-1237-7CFA42D9AE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9147" y="3333996"/>
            <a:ext cx="304742" cy="264644"/>
          </a:xfrm>
          <a:prstGeom prst="rect">
            <a:avLst/>
          </a:prstGeom>
          <a:solidFill>
            <a:srgbClr val="99D8E1"/>
          </a:solidFill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299AAF0-36EF-9EA5-9BB1-A3D176743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6178" y="2775030"/>
            <a:ext cx="304742" cy="264644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2477BF7-064B-5A53-8031-5CD52CD3F2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6528" y="3922593"/>
            <a:ext cx="279381" cy="18877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schermopname, Graphics, grafische vormgeving, symbool&#10;&#10;Automatisch gegenereerde beschrijving">
            <a:extLst>
              <a:ext uri="{FF2B5EF4-FFF2-40B4-BE49-F238E27FC236}">
                <a16:creationId xmlns:a16="http://schemas.microsoft.com/office/drawing/2014/main" id="{2A94929B-5293-FBA1-11B4-9A3C022E7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443357"/>
            <a:ext cx="8489950" cy="436383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D60EA5D-22EF-7C02-83B8-E46239135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139" y="639229"/>
            <a:ext cx="11171238" cy="752475"/>
          </a:xfrm>
        </p:spPr>
        <p:txBody>
          <a:bodyPr/>
          <a:lstStyle/>
          <a:p>
            <a:r>
              <a:rPr lang="en-US" dirty="0"/>
              <a:t>The process – </a:t>
            </a:r>
            <a:br>
              <a:rPr lang="en-US" dirty="0"/>
            </a:br>
            <a:r>
              <a:rPr lang="en-US" dirty="0"/>
              <a:t>Important steps taken, still a long way to go</a:t>
            </a:r>
            <a:endParaRPr lang="en-NL" dirty="0"/>
          </a:p>
        </p:txBody>
      </p:sp>
      <p:sp>
        <p:nvSpPr>
          <p:cNvPr id="7" name="TextBox 21">
            <a:extLst>
              <a:ext uri="{FF2B5EF4-FFF2-40B4-BE49-F238E27FC236}">
                <a16:creationId xmlns:a16="http://schemas.microsoft.com/office/drawing/2014/main" id="{3B09B73E-C0BD-486C-39CE-D7E835F29383}"/>
              </a:ext>
            </a:extLst>
          </p:cNvPr>
          <p:cNvSpPr txBox="1"/>
          <p:nvPr/>
        </p:nvSpPr>
        <p:spPr bwMode="auto">
          <a:xfrm>
            <a:off x="508000" y="2311246"/>
            <a:ext cx="2104842" cy="86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June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2019</a:t>
            </a:r>
            <a:b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Dutch Pension Agreement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5" name="TextBox 21">
            <a:extLst>
              <a:ext uri="{FF2B5EF4-FFF2-40B4-BE49-F238E27FC236}">
                <a16:creationId xmlns:a16="http://schemas.microsoft.com/office/drawing/2014/main" id="{82478681-7D11-2C18-A157-E75CF93EFC50}"/>
              </a:ext>
            </a:extLst>
          </p:cNvPr>
          <p:cNvSpPr txBox="1"/>
          <p:nvPr/>
        </p:nvSpPr>
        <p:spPr bwMode="auto">
          <a:xfrm>
            <a:off x="2525757" y="2314721"/>
            <a:ext cx="2941863" cy="86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July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2023</a:t>
            </a:r>
            <a:b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Future</a:t>
            </a: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of Pensions Act </a:t>
            </a:r>
            <a:b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coming</a:t>
            </a: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60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into</a:t>
            </a:r>
            <a:r>
              <a:rPr kumimoji="0" lang="nl-NL" sz="160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force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6" name="TextBox 21">
            <a:extLst>
              <a:ext uri="{FF2B5EF4-FFF2-40B4-BE49-F238E27FC236}">
                <a16:creationId xmlns:a16="http://schemas.microsoft.com/office/drawing/2014/main" id="{BDE07852-E8CE-BD40-7516-EE762CAF8AC3}"/>
              </a:ext>
            </a:extLst>
          </p:cNvPr>
          <p:cNvSpPr txBox="1"/>
          <p:nvPr/>
        </p:nvSpPr>
        <p:spPr bwMode="auto">
          <a:xfrm>
            <a:off x="5655736" y="2314721"/>
            <a:ext cx="2573643" cy="86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Summer 2023</a:t>
            </a:r>
            <a:b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Start formal consultation with Central Staff Council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7" name="TextBox 21">
            <a:extLst>
              <a:ext uri="{FF2B5EF4-FFF2-40B4-BE49-F238E27FC236}">
                <a16:creationId xmlns:a16="http://schemas.microsoft.com/office/drawing/2014/main" id="{532B57B3-B1BD-90F3-F38C-B65927B34B63}"/>
              </a:ext>
            </a:extLst>
          </p:cNvPr>
          <p:cNvSpPr txBox="1"/>
          <p:nvPr/>
        </p:nvSpPr>
        <p:spPr bwMode="auto">
          <a:xfrm>
            <a:off x="8853792" y="418533"/>
            <a:ext cx="3207579" cy="11563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Q1 2024</a:t>
            </a:r>
            <a:b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Outline agreement with Staff Council / start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Voeks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Hearing Rights Committee (VHC)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8" name="TextBox 21">
            <a:extLst>
              <a:ext uri="{FF2B5EF4-FFF2-40B4-BE49-F238E27FC236}">
                <a16:creationId xmlns:a16="http://schemas.microsoft.com/office/drawing/2014/main" id="{521B0153-AC50-2F50-04D2-B3D9569E354A}"/>
              </a:ext>
            </a:extLst>
          </p:cNvPr>
          <p:cNvSpPr txBox="1"/>
          <p:nvPr/>
        </p:nvSpPr>
        <p:spPr bwMode="auto">
          <a:xfrm>
            <a:off x="9075898" y="3429000"/>
            <a:ext cx="2763366" cy="11563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May/June 2024</a:t>
            </a:r>
            <a:b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009EB4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</a:b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Information to members / conclusion of formal consultation</a:t>
            </a:r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B2A1E2A2-002F-760F-A038-D9F81ED4D29C}"/>
              </a:ext>
            </a:extLst>
          </p:cNvPr>
          <p:cNvCxnSpPr/>
          <p:nvPr/>
        </p:nvCxnSpPr>
        <p:spPr>
          <a:xfrm>
            <a:off x="1987957" y="1987547"/>
            <a:ext cx="0" cy="38995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al 19">
            <a:extLst>
              <a:ext uri="{FF2B5EF4-FFF2-40B4-BE49-F238E27FC236}">
                <a16:creationId xmlns:a16="http://schemas.microsoft.com/office/drawing/2014/main" id="{E0BF036D-07A4-1160-26C8-4D1EE533F4F6}"/>
              </a:ext>
            </a:extLst>
          </p:cNvPr>
          <p:cNvSpPr/>
          <p:nvPr/>
        </p:nvSpPr>
        <p:spPr>
          <a:xfrm>
            <a:off x="1915852" y="1902661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21" name="Rechte verbindingslijn 20">
            <a:extLst>
              <a:ext uri="{FF2B5EF4-FFF2-40B4-BE49-F238E27FC236}">
                <a16:creationId xmlns:a16="http://schemas.microsoft.com/office/drawing/2014/main" id="{C8179D04-8367-1F1E-8CC0-200B99CC1F51}"/>
              </a:ext>
            </a:extLst>
          </p:cNvPr>
          <p:cNvCxnSpPr/>
          <p:nvPr/>
        </p:nvCxnSpPr>
        <p:spPr>
          <a:xfrm>
            <a:off x="4478708" y="1998779"/>
            <a:ext cx="0" cy="38995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al 21">
            <a:extLst>
              <a:ext uri="{FF2B5EF4-FFF2-40B4-BE49-F238E27FC236}">
                <a16:creationId xmlns:a16="http://schemas.microsoft.com/office/drawing/2014/main" id="{098DA8A3-EE46-318A-A94D-2AB03F45E13B}"/>
              </a:ext>
            </a:extLst>
          </p:cNvPr>
          <p:cNvSpPr/>
          <p:nvPr/>
        </p:nvSpPr>
        <p:spPr>
          <a:xfrm>
            <a:off x="4406603" y="1913893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D9B60445-32E8-6ACF-D55D-2C8E446C77AA}"/>
              </a:ext>
            </a:extLst>
          </p:cNvPr>
          <p:cNvCxnSpPr/>
          <p:nvPr/>
        </p:nvCxnSpPr>
        <p:spPr>
          <a:xfrm>
            <a:off x="7002398" y="1998779"/>
            <a:ext cx="0" cy="38995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al 23">
            <a:extLst>
              <a:ext uri="{FF2B5EF4-FFF2-40B4-BE49-F238E27FC236}">
                <a16:creationId xmlns:a16="http://schemas.microsoft.com/office/drawing/2014/main" id="{A9F7D783-F435-DE9F-D341-36F4AE8961A9}"/>
              </a:ext>
            </a:extLst>
          </p:cNvPr>
          <p:cNvSpPr/>
          <p:nvPr/>
        </p:nvSpPr>
        <p:spPr>
          <a:xfrm>
            <a:off x="6930293" y="1913893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B4690EF7-9D60-CB70-E48F-61108592028A}"/>
              </a:ext>
            </a:extLst>
          </p:cNvPr>
          <p:cNvCxnSpPr>
            <a:cxnSpLocks/>
          </p:cNvCxnSpPr>
          <p:nvPr/>
        </p:nvCxnSpPr>
        <p:spPr>
          <a:xfrm flipH="1">
            <a:off x="8546434" y="1432120"/>
            <a:ext cx="378592" cy="33621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al 25">
            <a:extLst>
              <a:ext uri="{FF2B5EF4-FFF2-40B4-BE49-F238E27FC236}">
                <a16:creationId xmlns:a16="http://schemas.microsoft.com/office/drawing/2014/main" id="{9DABBADB-89D9-9F3D-115C-E339863F5153}"/>
              </a:ext>
            </a:extLst>
          </p:cNvPr>
          <p:cNvSpPr/>
          <p:nvPr/>
        </p:nvSpPr>
        <p:spPr>
          <a:xfrm>
            <a:off x="8478991" y="1674656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4AFF6D72-84C2-9201-E095-BB9C0F20E1F2}"/>
              </a:ext>
            </a:extLst>
          </p:cNvPr>
          <p:cNvCxnSpPr>
            <a:cxnSpLocks/>
          </p:cNvCxnSpPr>
          <p:nvPr/>
        </p:nvCxnSpPr>
        <p:spPr>
          <a:xfrm flipH="1" flipV="1">
            <a:off x="8967639" y="3270100"/>
            <a:ext cx="403301" cy="26996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Ovaal 31">
            <a:extLst>
              <a:ext uri="{FF2B5EF4-FFF2-40B4-BE49-F238E27FC236}">
                <a16:creationId xmlns:a16="http://schemas.microsoft.com/office/drawing/2014/main" id="{B1EA1D3E-D6FF-E5C2-08DF-5055866A8A88}"/>
              </a:ext>
            </a:extLst>
          </p:cNvPr>
          <p:cNvSpPr/>
          <p:nvPr/>
        </p:nvSpPr>
        <p:spPr>
          <a:xfrm>
            <a:off x="8767836" y="3078371"/>
            <a:ext cx="314380" cy="314380"/>
          </a:xfrm>
          <a:prstGeom prst="ellipse">
            <a:avLst/>
          </a:prstGeom>
          <a:solidFill>
            <a:srgbClr val="DD1D21"/>
          </a:solidFill>
          <a:ln>
            <a:solidFill>
              <a:srgbClr val="DD1D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52" name="Date Placeholder 1">
            <a:extLst>
              <a:ext uri="{FF2B5EF4-FFF2-40B4-BE49-F238E27FC236}">
                <a16:creationId xmlns:a16="http://schemas.microsoft.com/office/drawing/2014/main" id="{58D7CFCB-A1B4-6365-AB3A-432B989B59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0343" y="6469200"/>
            <a:ext cx="1440000" cy="237600"/>
          </a:xfrm>
        </p:spPr>
        <p:txBody>
          <a:bodyPr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50" b="0" i="0" u="none" strike="noStrike" kern="1200" cap="none" spc="0" normalizeH="0" baseline="0" noProof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t>juni 2024</a:t>
            </a:r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53" name="Slide Number Placeholder 4">
            <a:extLst>
              <a:ext uri="{FF2B5EF4-FFF2-40B4-BE49-F238E27FC236}">
                <a16:creationId xmlns:a16="http://schemas.microsoft.com/office/drawing/2014/main" id="{EDC0735C-3331-6192-6AAF-4054F3B857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24177" y="6469199"/>
            <a:ext cx="355564" cy="237600"/>
          </a:xfrm>
        </p:spPr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BAE6A-B452-4007-8177-56DD051636F9}" type="slidenum">
              <a:rPr kumimoji="0" lang="en-GB" sz="850" b="0" i="0" u="none" strike="noStrike" kern="1200" cap="none" spc="0" normalizeH="0" baseline="0" noProof="1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54" name="TextBox 21">
            <a:extLst>
              <a:ext uri="{FF2B5EF4-FFF2-40B4-BE49-F238E27FC236}">
                <a16:creationId xmlns:a16="http://schemas.microsoft.com/office/drawing/2014/main" id="{9612796F-7BB6-A88B-C399-2CA314615720}"/>
              </a:ext>
            </a:extLst>
          </p:cNvPr>
          <p:cNvSpPr txBox="1"/>
          <p:nvPr/>
        </p:nvSpPr>
        <p:spPr bwMode="auto">
          <a:xfrm>
            <a:off x="4876316" y="4085079"/>
            <a:ext cx="3566325" cy="8608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99D8E1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End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9D8E1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June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99D8E1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2024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Shell NL shares transition plans with pension funds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55" name="TextBox 21">
            <a:extLst>
              <a:ext uri="{FF2B5EF4-FFF2-40B4-BE49-F238E27FC236}">
                <a16:creationId xmlns:a16="http://schemas.microsoft.com/office/drawing/2014/main" id="{9958D126-2A94-508A-385B-B0A3B8A0237F}"/>
              </a:ext>
            </a:extLst>
          </p:cNvPr>
          <p:cNvSpPr txBox="1"/>
          <p:nvPr/>
        </p:nvSpPr>
        <p:spPr bwMode="auto">
          <a:xfrm>
            <a:off x="352736" y="3642495"/>
            <a:ext cx="2104842" cy="565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Pension funds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assess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transition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plans</a:t>
            </a:r>
            <a:endParaRPr kumimoji="0" lang="nl-NL" sz="1600" b="0" i="0" u="none" strike="noStrike" kern="1200" cap="none" spc="0" normalizeH="0" baseline="0" noProof="0" dirty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6B36D131-2D15-C8D2-545D-1F3CAAD6A71B}"/>
              </a:ext>
            </a:extLst>
          </p:cNvPr>
          <p:cNvSpPr txBox="1"/>
          <p:nvPr/>
        </p:nvSpPr>
        <p:spPr bwMode="auto">
          <a:xfrm>
            <a:off x="566829" y="5322230"/>
            <a:ext cx="2104842" cy="565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99D8E1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End 2024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Decision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pension funds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F1A28175-541F-7AA0-E75F-18FEB443C091}"/>
              </a:ext>
            </a:extLst>
          </p:cNvPr>
          <p:cNvSpPr txBox="1"/>
          <p:nvPr/>
        </p:nvSpPr>
        <p:spPr bwMode="auto">
          <a:xfrm>
            <a:off x="5471941" y="5922692"/>
            <a:ext cx="2104842" cy="565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99D8E1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1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9D8E1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January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99D8E1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2026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Transition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for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SNPS</a:t>
            </a:r>
          </a:p>
        </p:txBody>
      </p:sp>
      <p:sp>
        <p:nvSpPr>
          <p:cNvPr id="59" name="Rechthoek 58">
            <a:extLst>
              <a:ext uri="{FF2B5EF4-FFF2-40B4-BE49-F238E27FC236}">
                <a16:creationId xmlns:a16="http://schemas.microsoft.com/office/drawing/2014/main" id="{602F83B7-D501-0798-E181-A93970BFBF88}"/>
              </a:ext>
            </a:extLst>
          </p:cNvPr>
          <p:cNvSpPr/>
          <p:nvPr/>
        </p:nvSpPr>
        <p:spPr>
          <a:xfrm>
            <a:off x="8546434" y="6271568"/>
            <a:ext cx="2615187" cy="4446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58" name="TextBox 21">
            <a:extLst>
              <a:ext uri="{FF2B5EF4-FFF2-40B4-BE49-F238E27FC236}">
                <a16:creationId xmlns:a16="http://schemas.microsoft.com/office/drawing/2014/main" id="{D979DECB-B979-F832-54E8-829C2F8A5AA2}"/>
              </a:ext>
            </a:extLst>
          </p:cNvPr>
          <p:cNvSpPr txBox="1"/>
          <p:nvPr/>
        </p:nvSpPr>
        <p:spPr bwMode="auto">
          <a:xfrm>
            <a:off x="8536644" y="5936489"/>
            <a:ext cx="2104842" cy="56541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357708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99D8E1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1 </a:t>
            </a:r>
            <a:r>
              <a:rPr kumimoji="0" lang="nl-NL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99D8E1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January</a:t>
            </a:r>
            <a:r>
              <a:rPr kumimoji="0" lang="nl-NL" sz="1600" b="1" i="0" u="none" strike="noStrike" kern="1200" cap="none" spc="0" normalizeH="0" baseline="0" noProof="0" dirty="0">
                <a:ln>
                  <a:noFill/>
                </a:ln>
                <a:solidFill>
                  <a:srgbClr val="99D8E1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2027</a:t>
            </a:r>
            <a:b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</a:b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Transition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</a:t>
            </a:r>
            <a:r>
              <a:rPr kumimoji="0" lang="nl-NL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for</a:t>
            </a: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srgbClr val="D9D9D9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SSPF</a:t>
            </a:r>
          </a:p>
        </p:txBody>
      </p:sp>
      <p:cxnSp>
        <p:nvCxnSpPr>
          <p:cNvPr id="60" name="Rechte verbindingslijn 59">
            <a:extLst>
              <a:ext uri="{FF2B5EF4-FFF2-40B4-BE49-F238E27FC236}">
                <a16:creationId xmlns:a16="http://schemas.microsoft.com/office/drawing/2014/main" id="{02B514E2-AAD0-5E75-5848-7D71E4BE8B5A}"/>
              </a:ext>
            </a:extLst>
          </p:cNvPr>
          <p:cNvCxnSpPr/>
          <p:nvPr/>
        </p:nvCxnSpPr>
        <p:spPr>
          <a:xfrm>
            <a:off x="6574069" y="5532735"/>
            <a:ext cx="0" cy="38995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al 60">
            <a:extLst>
              <a:ext uri="{FF2B5EF4-FFF2-40B4-BE49-F238E27FC236}">
                <a16:creationId xmlns:a16="http://schemas.microsoft.com/office/drawing/2014/main" id="{92EC2FC7-3445-60EB-CB50-703F962089D5}"/>
              </a:ext>
            </a:extLst>
          </p:cNvPr>
          <p:cNvSpPr/>
          <p:nvPr/>
        </p:nvSpPr>
        <p:spPr>
          <a:xfrm>
            <a:off x="6501964" y="5447849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62" name="Rechte verbindingslijn 61">
            <a:extLst>
              <a:ext uri="{FF2B5EF4-FFF2-40B4-BE49-F238E27FC236}">
                <a16:creationId xmlns:a16="http://schemas.microsoft.com/office/drawing/2014/main" id="{3349036D-CA64-D0E4-FE94-0C1CD652D2C7}"/>
              </a:ext>
            </a:extLst>
          </p:cNvPr>
          <p:cNvCxnSpPr/>
          <p:nvPr/>
        </p:nvCxnSpPr>
        <p:spPr>
          <a:xfrm>
            <a:off x="9455458" y="5557389"/>
            <a:ext cx="0" cy="38995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al 62">
            <a:extLst>
              <a:ext uri="{FF2B5EF4-FFF2-40B4-BE49-F238E27FC236}">
                <a16:creationId xmlns:a16="http://schemas.microsoft.com/office/drawing/2014/main" id="{B78C38A0-F184-2FD0-74A0-47B0127B17FF}"/>
              </a:ext>
            </a:extLst>
          </p:cNvPr>
          <p:cNvSpPr/>
          <p:nvPr/>
        </p:nvSpPr>
        <p:spPr>
          <a:xfrm>
            <a:off x="9383353" y="5472503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64" name="Rechte verbindingslijn 63">
            <a:extLst>
              <a:ext uri="{FF2B5EF4-FFF2-40B4-BE49-F238E27FC236}">
                <a16:creationId xmlns:a16="http://schemas.microsoft.com/office/drawing/2014/main" id="{FBCD0591-5FCA-701C-BF0B-6FDAD8C715B0}"/>
              </a:ext>
            </a:extLst>
          </p:cNvPr>
          <p:cNvCxnSpPr>
            <a:cxnSpLocks/>
          </p:cNvCxnSpPr>
          <p:nvPr/>
        </p:nvCxnSpPr>
        <p:spPr>
          <a:xfrm>
            <a:off x="2341607" y="3910848"/>
            <a:ext cx="330064" cy="28230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al 64">
            <a:extLst>
              <a:ext uri="{FF2B5EF4-FFF2-40B4-BE49-F238E27FC236}">
                <a16:creationId xmlns:a16="http://schemas.microsoft.com/office/drawing/2014/main" id="{0929D9E6-7339-9FB0-7526-AA3147C77191}"/>
              </a:ext>
            </a:extLst>
          </p:cNvPr>
          <p:cNvSpPr/>
          <p:nvPr/>
        </p:nvSpPr>
        <p:spPr>
          <a:xfrm>
            <a:off x="2604228" y="4099473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cxnSp>
        <p:nvCxnSpPr>
          <p:cNvPr id="68" name="Rechte verbindingslijn 67">
            <a:extLst>
              <a:ext uri="{FF2B5EF4-FFF2-40B4-BE49-F238E27FC236}">
                <a16:creationId xmlns:a16="http://schemas.microsoft.com/office/drawing/2014/main" id="{513E8A4B-BD9D-405E-B49A-FCBD21D7889D}"/>
              </a:ext>
            </a:extLst>
          </p:cNvPr>
          <p:cNvCxnSpPr>
            <a:cxnSpLocks/>
          </p:cNvCxnSpPr>
          <p:nvPr/>
        </p:nvCxnSpPr>
        <p:spPr>
          <a:xfrm flipV="1">
            <a:off x="2425147" y="5160637"/>
            <a:ext cx="369882" cy="24783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Rechte verbindingslijn 69">
            <a:extLst>
              <a:ext uri="{FF2B5EF4-FFF2-40B4-BE49-F238E27FC236}">
                <a16:creationId xmlns:a16="http://schemas.microsoft.com/office/drawing/2014/main" id="{D166F046-2DE8-CBED-AE6B-9BF7347F4A07}"/>
              </a:ext>
            </a:extLst>
          </p:cNvPr>
          <p:cNvCxnSpPr/>
          <p:nvPr/>
        </p:nvCxnSpPr>
        <p:spPr>
          <a:xfrm>
            <a:off x="6668912" y="3709264"/>
            <a:ext cx="0" cy="38995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al 70">
            <a:extLst>
              <a:ext uri="{FF2B5EF4-FFF2-40B4-BE49-F238E27FC236}">
                <a16:creationId xmlns:a16="http://schemas.microsoft.com/office/drawing/2014/main" id="{09AD4868-46E0-1636-A026-12D8DFA06D6D}"/>
              </a:ext>
            </a:extLst>
          </p:cNvPr>
          <p:cNvSpPr/>
          <p:nvPr/>
        </p:nvSpPr>
        <p:spPr>
          <a:xfrm>
            <a:off x="6596807" y="3624378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67" name="Ovaal 66">
            <a:extLst>
              <a:ext uri="{FF2B5EF4-FFF2-40B4-BE49-F238E27FC236}">
                <a16:creationId xmlns:a16="http://schemas.microsoft.com/office/drawing/2014/main" id="{157637B3-E844-1BF4-23BB-E8B0043F2C64}"/>
              </a:ext>
            </a:extLst>
          </p:cNvPr>
          <p:cNvSpPr/>
          <p:nvPr/>
        </p:nvSpPr>
        <p:spPr>
          <a:xfrm>
            <a:off x="2721514" y="5063571"/>
            <a:ext cx="166948" cy="16694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06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8FC33-1A4B-1E31-23C0-7916EE548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800"/>
            <a:ext cx="11684000" cy="752475"/>
          </a:xfrm>
        </p:spPr>
        <p:txBody>
          <a:bodyPr/>
          <a:lstStyle/>
          <a:p>
            <a:r>
              <a:rPr lang="en-US" dirty="0">
                <a:latin typeface="ShellBold"/>
              </a:rPr>
              <a:t>5 points to remember</a:t>
            </a:r>
            <a:endParaRPr lang="en-NL" dirty="0">
              <a:solidFill>
                <a:srgbClr val="009EB4"/>
              </a:solidFill>
              <a:latin typeface="ShellBol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5B3C2C-13F2-3588-0D4F-3374E4D35E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June 2024</a:t>
            </a:r>
            <a:endParaRPr lang="en-GB" noProof="1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C45464-889B-D278-5406-AF84453B4A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smtClean="0"/>
              <a:pPr/>
              <a:t>5</a:t>
            </a:fld>
            <a:endParaRPr lang="en-GB" noProof="1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EF8C9207-9962-9DCE-1F71-FBDE65E1D741}"/>
              </a:ext>
            </a:extLst>
          </p:cNvPr>
          <p:cNvSpPr/>
          <p:nvPr/>
        </p:nvSpPr>
        <p:spPr>
          <a:xfrm>
            <a:off x="508000" y="1465275"/>
            <a:ext cx="818995" cy="818995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DD4E2800-6486-704F-5339-7E3466CFBD31}"/>
              </a:ext>
            </a:extLst>
          </p:cNvPr>
          <p:cNvSpPr/>
          <p:nvPr/>
        </p:nvSpPr>
        <p:spPr>
          <a:xfrm>
            <a:off x="508000" y="2420562"/>
            <a:ext cx="818995" cy="818995"/>
          </a:xfrm>
          <a:prstGeom prst="rect">
            <a:avLst/>
          </a:prstGeom>
          <a:solidFill>
            <a:srgbClr val="CC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3D19F84A-C1AC-2B99-51B2-9B440A6C3BD4}"/>
              </a:ext>
            </a:extLst>
          </p:cNvPr>
          <p:cNvSpPr txBox="1"/>
          <p:nvPr/>
        </p:nvSpPr>
        <p:spPr bwMode="auto">
          <a:xfrm>
            <a:off x="713678" y="1317535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4DDE0835-5CC7-A292-0897-0235D9A25F19}"/>
              </a:ext>
            </a:extLst>
          </p:cNvPr>
          <p:cNvSpPr txBox="1"/>
          <p:nvPr/>
        </p:nvSpPr>
        <p:spPr bwMode="auto">
          <a:xfrm>
            <a:off x="698810" y="2299178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3" name="Rechthoek 9">
            <a:extLst>
              <a:ext uri="{FF2B5EF4-FFF2-40B4-BE49-F238E27FC236}">
                <a16:creationId xmlns:a16="http://schemas.microsoft.com/office/drawing/2014/main" id="{2503B3D5-1F03-FFA3-FE39-726DDBC4C0A9}"/>
              </a:ext>
            </a:extLst>
          </p:cNvPr>
          <p:cNvSpPr/>
          <p:nvPr/>
        </p:nvSpPr>
        <p:spPr>
          <a:xfrm>
            <a:off x="508000" y="3378456"/>
            <a:ext cx="818995" cy="818995"/>
          </a:xfrm>
          <a:prstGeom prst="rect">
            <a:avLst/>
          </a:prstGeom>
          <a:solidFill>
            <a:srgbClr val="89CF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6" name="Tekstvak 14">
            <a:extLst>
              <a:ext uri="{FF2B5EF4-FFF2-40B4-BE49-F238E27FC236}">
                <a16:creationId xmlns:a16="http://schemas.microsoft.com/office/drawing/2014/main" id="{577DAF0C-8D5E-4EA7-13A5-35EEFE615057}"/>
              </a:ext>
            </a:extLst>
          </p:cNvPr>
          <p:cNvSpPr txBox="1"/>
          <p:nvPr/>
        </p:nvSpPr>
        <p:spPr bwMode="auto">
          <a:xfrm>
            <a:off x="710001" y="3243073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796F90F-A080-D79D-C123-2EC9E5367C9D}"/>
              </a:ext>
            </a:extLst>
          </p:cNvPr>
          <p:cNvSpPr/>
          <p:nvPr/>
        </p:nvSpPr>
        <p:spPr>
          <a:xfrm>
            <a:off x="508000" y="4341498"/>
            <a:ext cx="818995" cy="818995"/>
          </a:xfrm>
          <a:prstGeom prst="rect">
            <a:avLst/>
          </a:prstGeom>
          <a:solidFill>
            <a:srgbClr val="D0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12" name="Tekstvak 15">
            <a:extLst>
              <a:ext uri="{FF2B5EF4-FFF2-40B4-BE49-F238E27FC236}">
                <a16:creationId xmlns:a16="http://schemas.microsoft.com/office/drawing/2014/main" id="{6C4F1D05-2C58-A550-7EBD-1E2AC1D0A240}"/>
              </a:ext>
            </a:extLst>
          </p:cNvPr>
          <p:cNvSpPr txBox="1"/>
          <p:nvPr/>
        </p:nvSpPr>
        <p:spPr bwMode="auto">
          <a:xfrm>
            <a:off x="713678" y="4226337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 dirty="0">
                <a:solidFill>
                  <a:schemeClr val="bg1"/>
                </a:solidFill>
                <a:latin typeface="+mj-lt"/>
              </a:rPr>
              <a:t>4</a:t>
            </a:r>
          </a:p>
        </p:txBody>
      </p:sp>
      <p:sp>
        <p:nvSpPr>
          <p:cNvPr id="17" name="Rechthoek 11">
            <a:extLst>
              <a:ext uri="{FF2B5EF4-FFF2-40B4-BE49-F238E27FC236}">
                <a16:creationId xmlns:a16="http://schemas.microsoft.com/office/drawing/2014/main" id="{B8C64DEF-8557-A5A4-8C23-FBAB6021E87D}"/>
              </a:ext>
            </a:extLst>
          </p:cNvPr>
          <p:cNvSpPr/>
          <p:nvPr/>
        </p:nvSpPr>
        <p:spPr>
          <a:xfrm>
            <a:off x="508000" y="5304540"/>
            <a:ext cx="818995" cy="818995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err="1"/>
          </a:p>
        </p:txBody>
      </p:sp>
      <p:sp>
        <p:nvSpPr>
          <p:cNvPr id="18" name="Tekstvak 16">
            <a:extLst>
              <a:ext uri="{FF2B5EF4-FFF2-40B4-BE49-F238E27FC236}">
                <a16:creationId xmlns:a16="http://schemas.microsoft.com/office/drawing/2014/main" id="{3EECC229-9667-C7D9-C144-B82F31917EE4}"/>
              </a:ext>
            </a:extLst>
          </p:cNvPr>
          <p:cNvSpPr txBox="1"/>
          <p:nvPr/>
        </p:nvSpPr>
        <p:spPr bwMode="auto">
          <a:xfrm>
            <a:off x="709963" y="5157417"/>
            <a:ext cx="613317" cy="95898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5000" b="1" dirty="0">
                <a:solidFill>
                  <a:schemeClr val="bg1"/>
                </a:solidFill>
                <a:latin typeface="+mj-lt"/>
              </a:rPr>
              <a:t>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FA6A9E6-72C3-9854-051B-1FBA219AF1F3}"/>
              </a:ext>
            </a:extLst>
          </p:cNvPr>
          <p:cNvSpPr/>
          <p:nvPr/>
        </p:nvSpPr>
        <p:spPr>
          <a:xfrm>
            <a:off x="1532673" y="5308417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In case of disability or death in service, you are well insured: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similar arrangement (or even better </a:t>
            </a:r>
            <a:r>
              <a:rPr lang="en-US" sz="1600" dirty="0">
                <a:solidFill>
                  <a:schemeClr val="tx1"/>
                </a:solidFill>
              </a:rPr>
              <a:t>than now).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2F629DB-1DF2-4C29-FA82-E429CE9D7206}"/>
              </a:ext>
            </a:extLst>
          </p:cNvPr>
          <p:cNvSpPr/>
          <p:nvPr/>
        </p:nvSpPr>
        <p:spPr>
          <a:xfrm>
            <a:off x="1532673" y="4341498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chemeClr val="tx1"/>
                </a:solidFill>
                <a:latin typeface="+mj-lt"/>
              </a:rPr>
              <a:t>Risks change</a:t>
            </a:r>
            <a:r>
              <a:rPr lang="en-US" sz="1600" dirty="0">
                <a:solidFill>
                  <a:schemeClr val="tx1"/>
                </a:solidFill>
              </a:rPr>
              <a:t>, but you have more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flexibility</a:t>
            </a:r>
            <a:r>
              <a:rPr lang="en-US" sz="1600" dirty="0">
                <a:solidFill>
                  <a:schemeClr val="tx1"/>
                </a:solidFill>
              </a:rPr>
              <a:t> which leads to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opportunities and possibilities</a:t>
            </a:r>
            <a:r>
              <a:rPr lang="en-US" sz="1600" dirty="0">
                <a:solidFill>
                  <a:schemeClr val="tx1"/>
                </a:solidFill>
              </a:rPr>
              <a:t>; also, to reduce risks.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43C375B-C83C-F5C1-6B26-B6150CBCC844}"/>
              </a:ext>
            </a:extLst>
          </p:cNvPr>
          <p:cNvSpPr/>
          <p:nvPr/>
        </p:nvSpPr>
        <p:spPr>
          <a:xfrm>
            <a:off x="1538868" y="3386211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chemeClr val="tx1"/>
                </a:solidFill>
              </a:rPr>
              <a:t>Any adverse effects of the transition are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very well compensated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0BD66F-C770-5E68-33A7-91A7B2417EC1}"/>
              </a:ext>
            </a:extLst>
          </p:cNvPr>
          <p:cNvSpPr/>
          <p:nvPr/>
        </p:nvSpPr>
        <p:spPr>
          <a:xfrm>
            <a:off x="1538868" y="2428915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chemeClr val="tx1"/>
                </a:solidFill>
              </a:rPr>
              <a:t>The t</a:t>
            </a:r>
            <a:r>
              <a:rPr lang="en-US" sz="1600" dirty="0">
                <a:solidFill>
                  <a:schemeClr val="tx1"/>
                </a:solidFill>
                <a:effectLst/>
              </a:rPr>
              <a:t>ransition to the new pension system ensures a </a:t>
            </a:r>
            <a:r>
              <a:rPr lang="en-US" sz="1600" dirty="0">
                <a:solidFill>
                  <a:schemeClr val="tx1"/>
                </a:solidFill>
                <a:effectLst/>
                <a:latin typeface="+mj-lt"/>
              </a:rPr>
              <a:t>higher expected pension </a:t>
            </a:r>
            <a:r>
              <a:rPr lang="en-US" sz="1600" dirty="0">
                <a:solidFill>
                  <a:schemeClr val="tx1"/>
                </a:solidFill>
                <a:effectLst/>
              </a:rPr>
              <a:t>for all members through </a:t>
            </a:r>
            <a:br>
              <a:rPr lang="en-US" sz="1600" dirty="0">
                <a:solidFill>
                  <a:schemeClr val="tx1"/>
                </a:solidFill>
                <a:effectLst/>
              </a:rPr>
            </a:br>
            <a:r>
              <a:rPr lang="en-US" sz="1600" dirty="0">
                <a:solidFill>
                  <a:schemeClr val="tx1"/>
                </a:solidFill>
                <a:effectLst/>
              </a:rPr>
              <a:t>a wider tax framework.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74D60C-BD21-22E2-7469-4F6575C76B62}"/>
              </a:ext>
            </a:extLst>
          </p:cNvPr>
          <p:cNvSpPr/>
          <p:nvPr/>
        </p:nvSpPr>
        <p:spPr>
          <a:xfrm>
            <a:off x="1538868" y="1465275"/>
            <a:ext cx="10346048" cy="811240"/>
          </a:xfrm>
          <a:prstGeom prst="rect">
            <a:avLst/>
          </a:prstGeom>
          <a:solidFill>
            <a:srgbClr val="F7F7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A good new pension scheme for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all employees </a:t>
            </a:r>
            <a:r>
              <a:rPr lang="en-US" sz="1600" dirty="0">
                <a:solidFill>
                  <a:schemeClr val="tx1"/>
                </a:solidFill>
              </a:rPr>
              <a:t>in NL. The contribution of the employer is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more than 10% higher </a:t>
            </a:r>
            <a:r>
              <a:rPr lang="en-US" sz="1600" dirty="0">
                <a:solidFill>
                  <a:schemeClr val="tx1"/>
                </a:solidFill>
              </a:rPr>
              <a:t>than in SNPS scheme and </a:t>
            </a:r>
            <a:r>
              <a:rPr lang="en-US" sz="1600" dirty="0">
                <a:solidFill>
                  <a:schemeClr val="tx1"/>
                </a:solidFill>
                <a:latin typeface="+mj-lt"/>
              </a:rPr>
              <a:t>continued involvement </a:t>
            </a:r>
            <a:r>
              <a:rPr lang="en-US" sz="1600" dirty="0">
                <a:solidFill>
                  <a:schemeClr val="tx1"/>
                </a:solidFill>
              </a:rPr>
              <a:t>of Shell Netherlands and the COR.</a:t>
            </a:r>
          </a:p>
        </p:txBody>
      </p:sp>
    </p:spTree>
    <p:extLst>
      <p:ext uri="{BB962C8B-B14F-4D97-AF65-F5344CB8AC3E}">
        <p14:creationId xmlns:p14="http://schemas.microsoft.com/office/powerpoint/2010/main" val="637352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14" grpId="0"/>
      <p:bldP spid="3" grpId="0" animBg="1"/>
      <p:bldP spid="6" grpId="0"/>
      <p:bldP spid="11" grpId="0" animBg="1"/>
      <p:bldP spid="12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09D320B6-E27E-F59B-8F24-2239CEC8686F}"/>
              </a:ext>
            </a:extLst>
          </p:cNvPr>
          <p:cNvSpPr/>
          <p:nvPr/>
        </p:nvSpPr>
        <p:spPr>
          <a:xfrm>
            <a:off x="-27476" y="2276520"/>
            <a:ext cx="12219476" cy="3609318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June 2024</a:t>
            </a:r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dirty="0" smtClean="0"/>
              <a:pPr/>
              <a:t>6</a:t>
            </a:fld>
            <a:endParaRPr lang="en-GB" noProof="1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92929E72-C990-47FE-8B72-33F286AF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800"/>
            <a:ext cx="11171238" cy="751631"/>
          </a:xfrm>
        </p:spPr>
        <p:txBody>
          <a:bodyPr/>
          <a:lstStyle/>
          <a:p>
            <a:r>
              <a:rPr lang="en-GB" dirty="0"/>
              <a:t>Our new pension plan – A good pension! </a:t>
            </a:r>
            <a:br>
              <a:rPr lang="en-GB" dirty="0"/>
            </a:br>
            <a:br>
              <a:rPr lang="en-GB" dirty="0"/>
            </a:br>
            <a:r>
              <a:rPr lang="en-GB" sz="2000" dirty="0">
                <a:solidFill>
                  <a:srgbClr val="009EB4"/>
                </a:solidFill>
              </a:rPr>
              <a:t>The current pension at Shell Nederland includes: 2 basic gross schemes and 1 net scheme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05D54F0-3134-4F23-888B-F98DD6F4B9D6}"/>
              </a:ext>
            </a:extLst>
          </p:cNvPr>
          <p:cNvSpPr txBox="1"/>
          <p:nvPr/>
        </p:nvSpPr>
        <p:spPr bwMode="auto">
          <a:xfrm>
            <a:off x="533095" y="2604627"/>
            <a:ext cx="5560524" cy="113646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2000" b="1" dirty="0">
                <a:solidFill>
                  <a:srgbClr val="009EB4"/>
                </a:solidFill>
              </a:rPr>
              <a:t>       </a:t>
            </a:r>
            <a:r>
              <a:rPr lang="en-US" sz="2000" b="1" dirty="0">
                <a:solidFill>
                  <a:srgbClr val="404040"/>
                </a:solidFill>
              </a:rPr>
              <a:t>SNPS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Employed by Shell on or after 1 July 2013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400" i="1" dirty="0">
              <a:solidFill>
                <a:schemeClr val="accent2"/>
              </a:solidFill>
            </a:endParaRPr>
          </a:p>
        </p:txBody>
      </p:sp>
      <p:grpSp>
        <p:nvGrpSpPr>
          <p:cNvPr id="13" name="Groep 12">
            <a:extLst>
              <a:ext uri="{FF2B5EF4-FFF2-40B4-BE49-F238E27FC236}">
                <a16:creationId xmlns:a16="http://schemas.microsoft.com/office/drawing/2014/main" id="{3675DA28-5AEF-FBFA-09C4-1D831DED20C0}"/>
              </a:ext>
            </a:extLst>
          </p:cNvPr>
          <p:cNvGrpSpPr/>
          <p:nvPr/>
        </p:nvGrpSpPr>
        <p:grpSpPr>
          <a:xfrm>
            <a:off x="519344" y="2761855"/>
            <a:ext cx="574773" cy="409446"/>
            <a:chOff x="483449" y="2065538"/>
            <a:chExt cx="574773" cy="409446"/>
          </a:xfrm>
        </p:grpSpPr>
        <p:sp>
          <p:nvSpPr>
            <p:cNvPr id="39" name="Ovaal 12">
              <a:extLst>
                <a:ext uri="{FF2B5EF4-FFF2-40B4-BE49-F238E27FC236}">
                  <a16:creationId xmlns:a16="http://schemas.microsoft.com/office/drawing/2014/main" id="{D0541043-A5E6-4901-B865-D20D9A4519C8}"/>
                </a:ext>
              </a:extLst>
            </p:cNvPr>
            <p:cNvSpPr/>
            <p:nvPr/>
          </p:nvSpPr>
          <p:spPr>
            <a:xfrm>
              <a:off x="629101" y="2065538"/>
              <a:ext cx="342706" cy="342705"/>
            </a:xfrm>
            <a:prstGeom prst="ellipse">
              <a:avLst/>
            </a:prstGeom>
            <a:solidFill>
              <a:srgbClr val="FBC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  <p:sp>
          <p:nvSpPr>
            <p:cNvPr id="40" name="Tekstvak 13">
              <a:extLst>
                <a:ext uri="{FF2B5EF4-FFF2-40B4-BE49-F238E27FC236}">
                  <a16:creationId xmlns:a16="http://schemas.microsoft.com/office/drawing/2014/main" id="{F65B4405-889B-429A-884F-CC782783CE6D}"/>
                </a:ext>
              </a:extLst>
            </p:cNvPr>
            <p:cNvSpPr txBox="1"/>
            <p:nvPr/>
          </p:nvSpPr>
          <p:spPr bwMode="auto">
            <a:xfrm rot="5400000">
              <a:off x="593821" y="2010582"/>
              <a:ext cx="354030" cy="574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3000" b="1">
                  <a:solidFill>
                    <a:schemeClr val="bg1"/>
                  </a:solidFill>
                  <a:latin typeface="+mj-lt"/>
                </a:rPr>
                <a:t>⌃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7C44076F-D8BF-4096-8DC2-3D69792DD9FB}"/>
              </a:ext>
            </a:extLst>
          </p:cNvPr>
          <p:cNvSpPr txBox="1"/>
          <p:nvPr/>
        </p:nvSpPr>
        <p:spPr bwMode="auto">
          <a:xfrm>
            <a:off x="533095" y="4354088"/>
            <a:ext cx="5560524" cy="113646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2000" b="1" dirty="0">
                <a:solidFill>
                  <a:srgbClr val="009EB4"/>
                </a:solidFill>
              </a:rPr>
              <a:t>       </a:t>
            </a:r>
            <a:r>
              <a:rPr lang="en-US" sz="2000" b="1" dirty="0">
                <a:solidFill>
                  <a:srgbClr val="404040"/>
                </a:solidFill>
              </a:rPr>
              <a:t>SSPF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Employed by Shell before 1 July 2013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400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F0A33CD-4AA9-48A1-A7DB-B0F9CE9BEE6A}"/>
              </a:ext>
            </a:extLst>
          </p:cNvPr>
          <p:cNvSpPr txBox="1"/>
          <p:nvPr/>
        </p:nvSpPr>
        <p:spPr bwMode="auto">
          <a:xfrm>
            <a:off x="6386813" y="3129234"/>
            <a:ext cx="5560524" cy="1481175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2000" b="1" dirty="0">
                <a:solidFill>
                  <a:srgbClr val="009EB4"/>
                </a:solidFill>
              </a:rPr>
              <a:t>       </a:t>
            </a:r>
            <a:r>
              <a:rPr lang="en-US" sz="2000" b="1" dirty="0">
                <a:solidFill>
                  <a:srgbClr val="404040"/>
                </a:solidFill>
              </a:rPr>
              <a:t>SNPS Net scheme</a:t>
            </a:r>
            <a:br>
              <a:rPr lang="en-US" sz="1200" dirty="0">
                <a:solidFill>
                  <a:srgbClr val="000000"/>
                </a:solidFill>
              </a:rPr>
            </a:br>
            <a:r>
              <a:rPr lang="en-US" sz="1600" dirty="0">
                <a:solidFill>
                  <a:srgbClr val="000000"/>
                </a:solidFill>
              </a:rPr>
              <a:t>Voluntary scheme for employees in SSPF and SNPS with salaries above approximately €120,000 gross.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400" dirty="0">
              <a:solidFill>
                <a:schemeClr val="accent2"/>
              </a:solidFill>
            </a:endParaRPr>
          </a:p>
        </p:txBody>
      </p:sp>
      <p:sp>
        <p:nvSpPr>
          <p:cNvPr id="3" name="Oval 4">
            <a:extLst>
              <a:ext uri="{FF2B5EF4-FFF2-40B4-BE49-F238E27FC236}">
                <a16:creationId xmlns:a16="http://schemas.microsoft.com/office/drawing/2014/main" id="{7D12FBEE-F628-9F98-B72F-AE852B87FAFB}"/>
              </a:ext>
            </a:extLst>
          </p:cNvPr>
          <p:cNvSpPr/>
          <p:nvPr/>
        </p:nvSpPr>
        <p:spPr>
          <a:xfrm>
            <a:off x="5182604" y="2073501"/>
            <a:ext cx="756151" cy="756151"/>
          </a:xfrm>
          <a:prstGeom prst="ellipse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00E2A53-AEF0-3AF1-3991-764A3E7B3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125" y="2165406"/>
            <a:ext cx="464408" cy="482270"/>
          </a:xfrm>
          <a:prstGeom prst="rect">
            <a:avLst/>
          </a:prstGeom>
        </p:spPr>
      </p:pic>
      <p:sp>
        <p:nvSpPr>
          <p:cNvPr id="7" name="Oval 4">
            <a:extLst>
              <a:ext uri="{FF2B5EF4-FFF2-40B4-BE49-F238E27FC236}">
                <a16:creationId xmlns:a16="http://schemas.microsoft.com/office/drawing/2014/main" id="{9F54F51C-1340-7E69-16DE-523FB10E0C2C}"/>
              </a:ext>
            </a:extLst>
          </p:cNvPr>
          <p:cNvSpPr/>
          <p:nvPr/>
        </p:nvSpPr>
        <p:spPr>
          <a:xfrm>
            <a:off x="5182603" y="3845859"/>
            <a:ext cx="756151" cy="756151"/>
          </a:xfrm>
          <a:prstGeom prst="ellipse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864518D1-B1DC-339E-83B7-1FE27294D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718" y="4020293"/>
            <a:ext cx="407283" cy="407283"/>
          </a:xfrm>
          <a:prstGeom prst="rect">
            <a:avLst/>
          </a:prstGeom>
        </p:spPr>
      </p:pic>
      <p:sp>
        <p:nvSpPr>
          <p:cNvPr id="11" name="Oval 4">
            <a:extLst>
              <a:ext uri="{FF2B5EF4-FFF2-40B4-BE49-F238E27FC236}">
                <a16:creationId xmlns:a16="http://schemas.microsoft.com/office/drawing/2014/main" id="{FDC3AAB2-DCF9-AF8B-E835-47E204F08BA6}"/>
              </a:ext>
            </a:extLst>
          </p:cNvPr>
          <p:cNvSpPr/>
          <p:nvPr/>
        </p:nvSpPr>
        <p:spPr>
          <a:xfrm>
            <a:off x="11062343" y="2672517"/>
            <a:ext cx="756151" cy="756151"/>
          </a:xfrm>
          <a:prstGeom prst="ellipse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err="1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023D7BD-8DC2-C9A3-55B1-FC0786422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9537" y="2752006"/>
            <a:ext cx="499701" cy="518920"/>
          </a:xfrm>
          <a:prstGeom prst="rect">
            <a:avLst/>
          </a:prstGeom>
        </p:spPr>
      </p:pic>
      <p:grpSp>
        <p:nvGrpSpPr>
          <p:cNvPr id="16" name="Groep 15">
            <a:extLst>
              <a:ext uri="{FF2B5EF4-FFF2-40B4-BE49-F238E27FC236}">
                <a16:creationId xmlns:a16="http://schemas.microsoft.com/office/drawing/2014/main" id="{0907B8C2-39A2-32A5-2DE9-8B2AC007B567}"/>
              </a:ext>
            </a:extLst>
          </p:cNvPr>
          <p:cNvGrpSpPr/>
          <p:nvPr/>
        </p:nvGrpSpPr>
        <p:grpSpPr>
          <a:xfrm>
            <a:off x="519345" y="4491317"/>
            <a:ext cx="574773" cy="409446"/>
            <a:chOff x="483449" y="2065538"/>
            <a:chExt cx="574773" cy="409446"/>
          </a:xfrm>
        </p:grpSpPr>
        <p:sp>
          <p:nvSpPr>
            <p:cNvPr id="17" name="Ovaal 12">
              <a:extLst>
                <a:ext uri="{FF2B5EF4-FFF2-40B4-BE49-F238E27FC236}">
                  <a16:creationId xmlns:a16="http://schemas.microsoft.com/office/drawing/2014/main" id="{ED4402E1-64C9-6A4F-6D52-4909BA31584D}"/>
                </a:ext>
              </a:extLst>
            </p:cNvPr>
            <p:cNvSpPr/>
            <p:nvPr/>
          </p:nvSpPr>
          <p:spPr>
            <a:xfrm>
              <a:off x="629101" y="2065538"/>
              <a:ext cx="342706" cy="342705"/>
            </a:xfrm>
            <a:prstGeom prst="ellipse">
              <a:avLst/>
            </a:prstGeom>
            <a:solidFill>
              <a:srgbClr val="FBC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  <p:sp>
          <p:nvSpPr>
            <p:cNvPr id="18" name="Tekstvak 13">
              <a:extLst>
                <a:ext uri="{FF2B5EF4-FFF2-40B4-BE49-F238E27FC236}">
                  <a16:creationId xmlns:a16="http://schemas.microsoft.com/office/drawing/2014/main" id="{36C4E166-7529-F6BF-7195-FA23FEE85A65}"/>
                </a:ext>
              </a:extLst>
            </p:cNvPr>
            <p:cNvSpPr txBox="1"/>
            <p:nvPr/>
          </p:nvSpPr>
          <p:spPr bwMode="auto">
            <a:xfrm rot="5400000">
              <a:off x="593821" y="2010582"/>
              <a:ext cx="354030" cy="574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3000" b="1">
                  <a:solidFill>
                    <a:schemeClr val="bg1"/>
                  </a:solidFill>
                  <a:latin typeface="+mj-lt"/>
                </a:rPr>
                <a:t>⌃</a:t>
              </a:r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FDC6ED63-4AF4-2E04-2FC6-9FF8ECAC75E4}"/>
              </a:ext>
            </a:extLst>
          </p:cNvPr>
          <p:cNvGrpSpPr/>
          <p:nvPr/>
        </p:nvGrpSpPr>
        <p:grpSpPr>
          <a:xfrm>
            <a:off x="6407438" y="3271735"/>
            <a:ext cx="574773" cy="409446"/>
            <a:chOff x="483449" y="2065538"/>
            <a:chExt cx="574773" cy="409446"/>
          </a:xfrm>
        </p:grpSpPr>
        <p:sp>
          <p:nvSpPr>
            <p:cNvPr id="20" name="Ovaal 12">
              <a:extLst>
                <a:ext uri="{FF2B5EF4-FFF2-40B4-BE49-F238E27FC236}">
                  <a16:creationId xmlns:a16="http://schemas.microsoft.com/office/drawing/2014/main" id="{61D90562-1B2C-B74A-D8BF-9650CE1BD57B}"/>
                </a:ext>
              </a:extLst>
            </p:cNvPr>
            <p:cNvSpPr/>
            <p:nvPr/>
          </p:nvSpPr>
          <p:spPr>
            <a:xfrm>
              <a:off x="629101" y="2065538"/>
              <a:ext cx="342706" cy="342705"/>
            </a:xfrm>
            <a:prstGeom prst="ellipse">
              <a:avLst/>
            </a:prstGeom>
            <a:solidFill>
              <a:srgbClr val="FBCE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 err="1"/>
            </a:p>
          </p:txBody>
        </p:sp>
        <p:sp>
          <p:nvSpPr>
            <p:cNvPr id="21" name="Tekstvak 13">
              <a:extLst>
                <a:ext uri="{FF2B5EF4-FFF2-40B4-BE49-F238E27FC236}">
                  <a16:creationId xmlns:a16="http://schemas.microsoft.com/office/drawing/2014/main" id="{1269C164-F95D-F720-D19B-400784E471E6}"/>
                </a:ext>
              </a:extLst>
            </p:cNvPr>
            <p:cNvSpPr txBox="1"/>
            <p:nvPr/>
          </p:nvSpPr>
          <p:spPr bwMode="auto">
            <a:xfrm rot="5400000">
              <a:off x="593821" y="2010582"/>
              <a:ext cx="354030" cy="5747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defTabSz="357708">
                <a:lnSpc>
                  <a:spcPct val="140000"/>
                </a:lnSpc>
                <a:buClr>
                  <a:schemeClr val="accent2"/>
                </a:buClr>
                <a:buSzPct val="85000"/>
              </a:pPr>
              <a:r>
                <a:rPr lang="nl-NL" sz="3000" b="1">
                  <a:solidFill>
                    <a:schemeClr val="bg1"/>
                  </a:solidFill>
                  <a:latin typeface="+mj-lt"/>
                </a:rPr>
                <a:t>⌃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5DCD7A6-E7D2-1BFA-333A-0388706A856A}"/>
              </a:ext>
            </a:extLst>
          </p:cNvPr>
          <p:cNvSpPr txBox="1"/>
          <p:nvPr/>
        </p:nvSpPr>
        <p:spPr bwMode="auto">
          <a:xfrm>
            <a:off x="10280938" y="80276"/>
            <a:ext cx="1666400" cy="313423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rgbClr val="009EB4"/>
                </a:solidFill>
              </a:rPr>
              <a:t>SSPF and SNPS</a:t>
            </a:r>
          </a:p>
        </p:txBody>
      </p:sp>
    </p:spTree>
    <p:extLst>
      <p:ext uri="{BB962C8B-B14F-4D97-AF65-F5344CB8AC3E}">
        <p14:creationId xmlns:p14="http://schemas.microsoft.com/office/powerpoint/2010/main" val="26515619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32BAE6A-B452-4007-8177-56DD051636F9}" type="slidenum">
              <a:rPr lang="en-GB" noProof="1" dirty="0" smtClean="0"/>
              <a:pPr/>
              <a:t>7</a:t>
            </a:fld>
            <a:endParaRPr lang="en-GB" noProof="1"/>
          </a:p>
        </p:txBody>
      </p:sp>
      <p:sp>
        <p:nvSpPr>
          <p:cNvPr id="10" name="Title 7">
            <a:extLst>
              <a:ext uri="{FF2B5EF4-FFF2-40B4-BE49-F238E27FC236}">
                <a16:creationId xmlns:a16="http://schemas.microsoft.com/office/drawing/2014/main" id="{92929E72-C990-47FE-8B72-33F286AFC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12800"/>
            <a:ext cx="11171238" cy="751631"/>
          </a:xfrm>
        </p:spPr>
        <p:txBody>
          <a:bodyPr/>
          <a:lstStyle/>
          <a:p>
            <a:r>
              <a:rPr lang="en-GB" dirty="0"/>
              <a:t>Our new pension plan – A good pension! </a:t>
            </a:r>
            <a:br>
              <a:rPr lang="en-GB" dirty="0"/>
            </a:br>
            <a:endParaRPr lang="en-GB" dirty="0">
              <a:solidFill>
                <a:srgbClr val="A6A6A6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26B519-D61E-D61F-DF69-C82AE1B7E63B}"/>
              </a:ext>
            </a:extLst>
          </p:cNvPr>
          <p:cNvSpPr txBox="1"/>
          <p:nvPr/>
        </p:nvSpPr>
        <p:spPr bwMode="auto">
          <a:xfrm>
            <a:off x="108605" y="1341437"/>
            <a:ext cx="397933" cy="306879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b="1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8" name="FD498079-AD1C-47DA-88D2-78472371A3ED">
            <a:extLst>
              <a:ext uri="{FF2B5EF4-FFF2-40B4-BE49-F238E27FC236}">
                <a16:creationId xmlns:a16="http://schemas.microsoft.com/office/drawing/2014/main" id="{766E0445-3D20-BE44-9627-EEF482E5F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3" y="1402778"/>
            <a:ext cx="190193" cy="1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90E9B0-5EF6-6C92-8E5F-4CAB33A77A3A}"/>
              </a:ext>
            </a:extLst>
          </p:cNvPr>
          <p:cNvSpPr/>
          <p:nvPr/>
        </p:nvSpPr>
        <p:spPr>
          <a:xfrm>
            <a:off x="10185574" y="3206687"/>
            <a:ext cx="1897821" cy="1810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60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5276C8-B68B-5351-6731-A0637CC1A441}"/>
              </a:ext>
            </a:extLst>
          </p:cNvPr>
          <p:cNvSpPr/>
          <p:nvPr/>
        </p:nvSpPr>
        <p:spPr>
          <a:xfrm>
            <a:off x="8373193" y="3206688"/>
            <a:ext cx="1907744" cy="2009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sz="1600" err="1"/>
          </a:p>
        </p:txBody>
      </p:sp>
      <p:sp>
        <p:nvSpPr>
          <p:cNvPr id="5" name="TextBox 13">
            <a:extLst>
              <a:ext uri="{FF2B5EF4-FFF2-40B4-BE49-F238E27FC236}">
                <a16:creationId xmlns:a16="http://schemas.microsoft.com/office/drawing/2014/main" id="{ABDEA286-20CC-77D7-EFED-FDC59779ABD2}"/>
              </a:ext>
            </a:extLst>
          </p:cNvPr>
          <p:cNvSpPr txBox="1"/>
          <p:nvPr/>
        </p:nvSpPr>
        <p:spPr bwMode="auto">
          <a:xfrm>
            <a:off x="108605" y="2765343"/>
            <a:ext cx="397933" cy="306879"/>
          </a:xfrm>
          <a:prstGeom prst="rect">
            <a:avLst/>
          </a:prstGeom>
          <a:solidFill>
            <a:srgbClr val="641964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b="1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6" name="FD498079-AD1C-47DA-88D2-78472371A3ED">
            <a:extLst>
              <a:ext uri="{FF2B5EF4-FFF2-40B4-BE49-F238E27FC236}">
                <a16:creationId xmlns:a16="http://schemas.microsoft.com/office/drawing/2014/main" id="{0581F068-208B-F29B-F97B-6A2E6F888C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3" y="2826684"/>
            <a:ext cx="190193" cy="1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A9182C67-EA20-A181-E55B-F2DFB8D081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70343" y="6469200"/>
            <a:ext cx="1440000" cy="237600"/>
          </a:xfrm>
        </p:spPr>
        <p:txBody>
          <a:bodyPr/>
          <a:lstStyle/>
          <a:p>
            <a:r>
              <a:rPr lang="en-US" noProof="1"/>
              <a:t>June 2024</a:t>
            </a:r>
            <a:endParaRPr lang="en-GB" noProof="1"/>
          </a:p>
        </p:txBody>
      </p:sp>
      <p:sp>
        <p:nvSpPr>
          <p:cNvPr id="11" name="TextBox 13">
            <a:extLst>
              <a:ext uri="{FF2B5EF4-FFF2-40B4-BE49-F238E27FC236}">
                <a16:creationId xmlns:a16="http://schemas.microsoft.com/office/drawing/2014/main" id="{71BFBE7F-CD65-0F27-7F8C-3C5BAD07DDF7}"/>
              </a:ext>
            </a:extLst>
          </p:cNvPr>
          <p:cNvSpPr txBox="1"/>
          <p:nvPr/>
        </p:nvSpPr>
        <p:spPr bwMode="auto">
          <a:xfrm>
            <a:off x="108605" y="4008474"/>
            <a:ext cx="397933" cy="306879"/>
          </a:xfrm>
          <a:prstGeom prst="rect">
            <a:avLst/>
          </a:prstGeom>
          <a:solidFill>
            <a:srgbClr val="009EB4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b="1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12" name="FD498079-AD1C-47DA-88D2-78472371A3ED">
            <a:extLst>
              <a:ext uri="{FF2B5EF4-FFF2-40B4-BE49-F238E27FC236}">
                <a16:creationId xmlns:a16="http://schemas.microsoft.com/office/drawing/2014/main" id="{43D30C6A-7B0B-95DB-120A-7C7EC387D8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93" y="4058487"/>
            <a:ext cx="190193" cy="1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13">
            <a:extLst>
              <a:ext uri="{FF2B5EF4-FFF2-40B4-BE49-F238E27FC236}">
                <a16:creationId xmlns:a16="http://schemas.microsoft.com/office/drawing/2014/main" id="{F464954E-2083-6919-9FDF-CDDCE91076B5}"/>
              </a:ext>
            </a:extLst>
          </p:cNvPr>
          <p:cNvSpPr txBox="1"/>
          <p:nvPr/>
        </p:nvSpPr>
        <p:spPr bwMode="auto">
          <a:xfrm>
            <a:off x="108256" y="5228787"/>
            <a:ext cx="397933" cy="306879"/>
          </a:xfrm>
          <a:prstGeom prst="rect">
            <a:avLst/>
          </a:prstGeom>
          <a:solidFill>
            <a:srgbClr val="D0ECF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b="1">
                <a:solidFill>
                  <a:schemeClr val="bg1"/>
                </a:solidFill>
              </a:rPr>
              <a:t>  </a:t>
            </a:r>
          </a:p>
        </p:txBody>
      </p:sp>
      <p:pic>
        <p:nvPicPr>
          <p:cNvPr id="23" name="FD498079-AD1C-47DA-88D2-78472371A3ED">
            <a:extLst>
              <a:ext uri="{FF2B5EF4-FFF2-40B4-BE49-F238E27FC236}">
                <a16:creationId xmlns:a16="http://schemas.microsoft.com/office/drawing/2014/main" id="{301AA249-D946-E9ED-4091-4EE1BEEB5B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44" y="5278404"/>
            <a:ext cx="190193" cy="1807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B0E4E8-608C-0E9F-F158-E1776DFAF5CA}"/>
              </a:ext>
            </a:extLst>
          </p:cNvPr>
          <p:cNvSpPr txBox="1"/>
          <p:nvPr/>
        </p:nvSpPr>
        <p:spPr bwMode="auto">
          <a:xfrm>
            <a:off x="10280938" y="80276"/>
            <a:ext cx="1666400" cy="313423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rgbClr val="009EB4"/>
                </a:solidFill>
              </a:rPr>
              <a:t>SSPF and SNPS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6035333-1A60-F955-8E07-F710CBC5FA3F}"/>
              </a:ext>
            </a:extLst>
          </p:cNvPr>
          <p:cNvSpPr txBox="1"/>
          <p:nvPr/>
        </p:nvSpPr>
        <p:spPr bwMode="auto">
          <a:xfrm>
            <a:off x="572914" y="5225143"/>
            <a:ext cx="7586387" cy="1088631"/>
          </a:xfrm>
          <a:prstGeom prst="rect">
            <a:avLst/>
          </a:prstGeom>
          <a:noFill/>
          <a:ln w="38100" algn="ctr">
            <a:solidFill>
              <a:srgbClr val="66C5D2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Continued involvement of Shell Netherlands and the Central Staff Council in the new pension plan based on developments in the market: we will remain to be an attractive employer. 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777610-C937-9BF4-6FB7-A531045200EA}"/>
              </a:ext>
            </a:extLst>
          </p:cNvPr>
          <p:cNvSpPr txBox="1"/>
          <p:nvPr/>
        </p:nvSpPr>
        <p:spPr bwMode="auto">
          <a:xfrm>
            <a:off x="574855" y="2793576"/>
            <a:ext cx="7586387" cy="1088631"/>
          </a:xfrm>
          <a:prstGeom prst="rect">
            <a:avLst/>
          </a:prstGeom>
          <a:noFill/>
          <a:ln w="38100" algn="ctr">
            <a:solidFill>
              <a:srgbClr val="66C5D2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Shell NL pays a higher employer contribution (&gt; 10% higher): 21% of pension base. Employee contribution becomes 7% and consists of a mandatory part of 2% and voluntary part of 5%. </a:t>
            </a:r>
            <a:endParaRPr lang="en-US" sz="16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5B2BC46C-B9E4-7214-65AB-55699DF690E5}"/>
              </a:ext>
            </a:extLst>
          </p:cNvPr>
          <p:cNvSpPr txBox="1"/>
          <p:nvPr/>
        </p:nvSpPr>
        <p:spPr bwMode="auto">
          <a:xfrm>
            <a:off x="576972" y="1349904"/>
            <a:ext cx="7584446" cy="1318246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66C5D2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rgbClr val="000000"/>
                </a:solidFill>
              </a:rPr>
              <a:t>A flexible contribution scheme; certain risks are shared, and pension contributions are invested collectively. Individual choice of investment risk profile: offensive, defensive or neutral (default).</a:t>
            </a:r>
            <a:br>
              <a:rPr lang="en-US" sz="1600" dirty="0">
                <a:solidFill>
                  <a:srgbClr val="000000"/>
                </a:solidFill>
              </a:rPr>
            </a:b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41F8D2CC-3A36-8895-2538-0DDE61DAB287}"/>
              </a:ext>
            </a:extLst>
          </p:cNvPr>
          <p:cNvSpPr/>
          <p:nvPr/>
        </p:nvSpPr>
        <p:spPr>
          <a:xfrm>
            <a:off x="8394288" y="1335520"/>
            <a:ext cx="1691985" cy="1737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err="1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749F582B-B79D-1A14-3369-71284FD26BAD}"/>
              </a:ext>
            </a:extLst>
          </p:cNvPr>
          <p:cNvSpPr txBox="1"/>
          <p:nvPr/>
        </p:nvSpPr>
        <p:spPr bwMode="auto">
          <a:xfrm>
            <a:off x="8378488" y="1453619"/>
            <a:ext cx="1707785" cy="12453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2000" b="1" dirty="0">
                <a:solidFill>
                  <a:srgbClr val="FEF5CD"/>
                </a:solidFill>
                <a:latin typeface="+mj-lt"/>
              </a:rPr>
              <a:t> </a:t>
            </a:r>
            <a:r>
              <a:rPr lang="nl-NL" sz="2000" b="1" dirty="0" err="1">
                <a:solidFill>
                  <a:srgbClr val="FEF5CD"/>
                </a:solidFill>
                <a:latin typeface="+mj-lt"/>
              </a:rPr>
              <a:t>Flexible</a:t>
            </a:r>
            <a:r>
              <a:rPr lang="nl-NL" sz="2000" b="1" dirty="0">
                <a:solidFill>
                  <a:srgbClr val="FEF5CD"/>
                </a:solidFill>
                <a:latin typeface="+mj-lt"/>
              </a:rPr>
              <a:t> </a:t>
            </a:r>
            <a:br>
              <a:rPr lang="nl-NL" sz="2000" b="1" dirty="0">
                <a:solidFill>
                  <a:srgbClr val="FEF5CD"/>
                </a:solidFill>
                <a:latin typeface="+mj-lt"/>
              </a:rPr>
            </a:br>
            <a:r>
              <a:rPr lang="nl-NL" sz="2000" b="1" dirty="0">
                <a:solidFill>
                  <a:srgbClr val="FEF5CD"/>
                </a:solidFill>
                <a:latin typeface="+mj-lt"/>
              </a:rPr>
              <a:t>Pension </a:t>
            </a:r>
            <a:r>
              <a:rPr lang="nl-NL" sz="2000" b="1" dirty="0" err="1">
                <a:solidFill>
                  <a:srgbClr val="FEF5CD"/>
                </a:solidFill>
                <a:latin typeface="+mj-lt"/>
              </a:rPr>
              <a:t>Scheme</a:t>
            </a:r>
            <a:endParaRPr lang="nl-NL" sz="2000" b="1" dirty="0">
              <a:solidFill>
                <a:srgbClr val="FEF5CD"/>
              </a:solidFill>
              <a:latin typeface="+mj-lt"/>
            </a:endParaRPr>
          </a:p>
        </p:txBody>
      </p:sp>
      <p:sp>
        <p:nvSpPr>
          <p:cNvPr id="22" name="TextBox 23">
            <a:extLst>
              <a:ext uri="{FF2B5EF4-FFF2-40B4-BE49-F238E27FC236}">
                <a16:creationId xmlns:a16="http://schemas.microsoft.com/office/drawing/2014/main" id="{57B1724A-A7D0-C6CA-D4CD-C675FF2817B4}"/>
              </a:ext>
            </a:extLst>
          </p:cNvPr>
          <p:cNvSpPr txBox="1"/>
          <p:nvPr/>
        </p:nvSpPr>
        <p:spPr bwMode="auto">
          <a:xfrm>
            <a:off x="8704693" y="2811089"/>
            <a:ext cx="1077268" cy="26853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dirty="0" err="1"/>
              <a:t>Scheme</a:t>
            </a:r>
            <a:endParaRPr lang="en-US" sz="1400" dirty="0" err="1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049A06F0-09C7-2F67-AB5F-1AF9B8FCD735}"/>
              </a:ext>
            </a:extLst>
          </p:cNvPr>
          <p:cNvSpPr/>
          <p:nvPr/>
        </p:nvSpPr>
        <p:spPr>
          <a:xfrm>
            <a:off x="10264350" y="1329079"/>
            <a:ext cx="1691985" cy="1737663"/>
          </a:xfrm>
          <a:prstGeom prst="rect">
            <a:avLst/>
          </a:prstGeom>
          <a:solidFill>
            <a:srgbClr val="6419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err="1"/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2E8ACF7-AB5A-43BE-0454-71EE6863EDB9}"/>
              </a:ext>
            </a:extLst>
          </p:cNvPr>
          <p:cNvSpPr txBox="1"/>
          <p:nvPr/>
        </p:nvSpPr>
        <p:spPr bwMode="auto">
          <a:xfrm>
            <a:off x="10274674" y="1447178"/>
            <a:ext cx="1707785" cy="11589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100" b="1" dirty="0">
                <a:solidFill>
                  <a:srgbClr val="E0D1E0"/>
                </a:solidFill>
                <a:latin typeface="+mj-lt"/>
              </a:rPr>
              <a:t> </a:t>
            </a:r>
            <a:r>
              <a:rPr lang="nl-NL" sz="1100" b="1" dirty="0" err="1">
                <a:solidFill>
                  <a:srgbClr val="E0D1E0"/>
                </a:solidFill>
                <a:latin typeface="+mj-lt"/>
              </a:rPr>
              <a:t>Employer</a:t>
            </a:r>
            <a:r>
              <a:rPr lang="nl-NL" sz="1100" b="1" dirty="0">
                <a:solidFill>
                  <a:srgbClr val="E0D1E0"/>
                </a:solidFill>
                <a:latin typeface="+mj-lt"/>
              </a:rPr>
              <a:t> 21%</a:t>
            </a:r>
            <a:br>
              <a:rPr lang="nl-NL" sz="1100" b="1" dirty="0">
                <a:solidFill>
                  <a:srgbClr val="E0D1E0"/>
                </a:solidFill>
                <a:latin typeface="+mj-lt"/>
              </a:rPr>
            </a:br>
            <a:br>
              <a:rPr lang="nl-NL" sz="1100" b="1" dirty="0">
                <a:solidFill>
                  <a:srgbClr val="E0D1E0"/>
                </a:solidFill>
                <a:latin typeface="+mj-lt"/>
              </a:rPr>
            </a:br>
            <a:r>
              <a:rPr lang="nl-NL" sz="1100" b="1" dirty="0">
                <a:solidFill>
                  <a:srgbClr val="E0D1E0"/>
                </a:solidFill>
                <a:latin typeface="+mj-lt"/>
              </a:rPr>
              <a:t>Employee 7% </a:t>
            </a:r>
          </a:p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100" b="1" dirty="0">
                <a:solidFill>
                  <a:srgbClr val="E0D1E0"/>
                </a:solidFill>
                <a:latin typeface="+mj-lt"/>
              </a:rPr>
              <a:t>(2% </a:t>
            </a:r>
            <a:r>
              <a:rPr lang="nl-NL" sz="1100" b="1" dirty="0" err="1">
                <a:solidFill>
                  <a:srgbClr val="E0D1E0"/>
                </a:solidFill>
                <a:latin typeface="+mj-lt"/>
              </a:rPr>
              <a:t>mandatory</a:t>
            </a:r>
            <a:r>
              <a:rPr lang="nl-NL" sz="1100" b="1" dirty="0">
                <a:solidFill>
                  <a:srgbClr val="E0D1E0"/>
                </a:solidFill>
                <a:latin typeface="+mj-lt"/>
              </a:rPr>
              <a:t> </a:t>
            </a:r>
            <a:r>
              <a:rPr lang="nl-NL" sz="1100" b="1" dirty="0" err="1">
                <a:solidFill>
                  <a:srgbClr val="E0D1E0"/>
                </a:solidFill>
                <a:latin typeface="+mj-lt"/>
              </a:rPr>
              <a:t>and</a:t>
            </a:r>
            <a:br>
              <a:rPr lang="nl-NL" sz="1100" b="1" dirty="0">
                <a:solidFill>
                  <a:srgbClr val="E0D1E0"/>
                </a:solidFill>
                <a:latin typeface="+mj-lt"/>
              </a:rPr>
            </a:br>
            <a:r>
              <a:rPr lang="nl-NL" sz="1100" b="1" dirty="0">
                <a:solidFill>
                  <a:srgbClr val="E0D1E0"/>
                </a:solidFill>
                <a:latin typeface="+mj-lt"/>
              </a:rPr>
              <a:t>5% </a:t>
            </a:r>
            <a:r>
              <a:rPr lang="nl-NL" sz="1100" b="1" dirty="0" err="1">
                <a:solidFill>
                  <a:srgbClr val="E0D1E0"/>
                </a:solidFill>
                <a:latin typeface="+mj-lt"/>
              </a:rPr>
              <a:t>voluntary</a:t>
            </a:r>
            <a:r>
              <a:rPr lang="nl-NL" sz="1100" b="1" dirty="0">
                <a:solidFill>
                  <a:srgbClr val="E0D1E0"/>
                </a:solidFill>
                <a:latin typeface="+mj-lt"/>
              </a:rPr>
              <a:t>)</a:t>
            </a:r>
          </a:p>
        </p:txBody>
      </p:sp>
      <p:sp>
        <p:nvSpPr>
          <p:cNvPr id="31" name="TextBox 23">
            <a:extLst>
              <a:ext uri="{FF2B5EF4-FFF2-40B4-BE49-F238E27FC236}">
                <a16:creationId xmlns:a16="http://schemas.microsoft.com/office/drawing/2014/main" id="{70533A23-1AFC-7541-2846-F270E2037239}"/>
              </a:ext>
            </a:extLst>
          </p:cNvPr>
          <p:cNvSpPr txBox="1"/>
          <p:nvPr/>
        </p:nvSpPr>
        <p:spPr bwMode="auto">
          <a:xfrm>
            <a:off x="10486852" y="2804648"/>
            <a:ext cx="1223362" cy="26853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dirty="0" err="1"/>
              <a:t>Contribution</a:t>
            </a:r>
            <a:endParaRPr lang="en-US" sz="1400" dirty="0" err="1"/>
          </a:p>
        </p:txBody>
      </p:sp>
      <p:sp>
        <p:nvSpPr>
          <p:cNvPr id="32" name="Rechthoek 31">
            <a:extLst>
              <a:ext uri="{FF2B5EF4-FFF2-40B4-BE49-F238E27FC236}">
                <a16:creationId xmlns:a16="http://schemas.microsoft.com/office/drawing/2014/main" id="{F95F4208-6B2F-ED83-ABF4-29E4BA3A3885}"/>
              </a:ext>
            </a:extLst>
          </p:cNvPr>
          <p:cNvSpPr/>
          <p:nvPr/>
        </p:nvSpPr>
        <p:spPr>
          <a:xfrm>
            <a:off x="8409042" y="3246117"/>
            <a:ext cx="1686935" cy="1737663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err="1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058BC2A0-3D0E-BFC5-6B5A-CB4D494370A0}"/>
              </a:ext>
            </a:extLst>
          </p:cNvPr>
          <p:cNvSpPr txBox="1"/>
          <p:nvPr/>
        </p:nvSpPr>
        <p:spPr bwMode="auto">
          <a:xfrm>
            <a:off x="8421520" y="3239342"/>
            <a:ext cx="1707785" cy="13528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b="1" dirty="0">
                <a:solidFill>
                  <a:srgbClr val="CCECF0"/>
                </a:solidFill>
                <a:latin typeface="+mj-lt"/>
              </a:rPr>
              <a:t>2 </a:t>
            </a:r>
            <a:br>
              <a:rPr lang="nl-NL" sz="1400" b="1" dirty="0">
                <a:solidFill>
                  <a:srgbClr val="CCECF0"/>
                </a:solidFill>
                <a:latin typeface="+mj-lt"/>
              </a:rPr>
            </a:br>
            <a:r>
              <a:rPr lang="nl-NL" sz="1400" b="1" dirty="0">
                <a:solidFill>
                  <a:srgbClr val="CCECF0"/>
                </a:solidFill>
                <a:latin typeface="+mj-lt"/>
              </a:rPr>
              <a:t>separate</a:t>
            </a:r>
            <a:br>
              <a:rPr lang="nl-NL" sz="1400" b="1" dirty="0">
                <a:solidFill>
                  <a:srgbClr val="CCECF0"/>
                </a:solidFill>
                <a:latin typeface="+mj-lt"/>
              </a:rPr>
            </a:br>
            <a:r>
              <a:rPr lang="nl-NL" sz="1400" b="1" dirty="0" err="1">
                <a:solidFill>
                  <a:srgbClr val="CCECF0"/>
                </a:solidFill>
                <a:latin typeface="+mj-lt"/>
              </a:rPr>
              <a:t>insurance</a:t>
            </a:r>
            <a:r>
              <a:rPr lang="nl-NL" sz="1400" b="1" dirty="0">
                <a:solidFill>
                  <a:srgbClr val="CCECF0"/>
                </a:solidFill>
                <a:latin typeface="+mj-lt"/>
              </a:rPr>
              <a:t> covers</a:t>
            </a:r>
            <a:br>
              <a:rPr lang="nl-NL" sz="1200" b="1" dirty="0">
                <a:solidFill>
                  <a:srgbClr val="CCECF0"/>
                </a:solidFill>
                <a:latin typeface="+mj-lt"/>
              </a:rPr>
            </a:br>
            <a:r>
              <a:rPr lang="nl-NL" sz="1100" b="1" dirty="0">
                <a:solidFill>
                  <a:srgbClr val="CCECF0"/>
                </a:solidFill>
                <a:latin typeface="+mj-lt"/>
              </a:rPr>
              <a:t>- </a:t>
            </a:r>
            <a:r>
              <a:rPr lang="nl-NL" sz="1100" b="1" dirty="0" err="1">
                <a:solidFill>
                  <a:srgbClr val="CCECF0"/>
                </a:solidFill>
                <a:latin typeface="+mj-lt"/>
              </a:rPr>
              <a:t>death</a:t>
            </a:r>
            <a:br>
              <a:rPr lang="nl-NL" sz="1100" b="1" dirty="0">
                <a:solidFill>
                  <a:srgbClr val="CCECF0"/>
                </a:solidFill>
                <a:latin typeface="+mj-lt"/>
              </a:rPr>
            </a:br>
            <a:r>
              <a:rPr lang="nl-NL" sz="1100" b="1" dirty="0">
                <a:solidFill>
                  <a:srgbClr val="CCECF0"/>
                </a:solidFill>
                <a:latin typeface="+mj-lt"/>
              </a:rPr>
              <a:t>- </a:t>
            </a:r>
            <a:r>
              <a:rPr lang="nl-NL" sz="1100" b="1" dirty="0" err="1">
                <a:solidFill>
                  <a:srgbClr val="CCECF0"/>
                </a:solidFill>
                <a:latin typeface="+mj-lt"/>
              </a:rPr>
              <a:t>disability</a:t>
            </a:r>
            <a:endParaRPr lang="nl-NL" sz="1100" b="1" dirty="0">
              <a:solidFill>
                <a:srgbClr val="CCECF0"/>
              </a:solidFill>
              <a:latin typeface="+mj-lt"/>
            </a:endParaRPr>
          </a:p>
        </p:txBody>
      </p:sp>
      <p:sp>
        <p:nvSpPr>
          <p:cNvPr id="34" name="TextBox 23">
            <a:extLst>
              <a:ext uri="{FF2B5EF4-FFF2-40B4-BE49-F238E27FC236}">
                <a16:creationId xmlns:a16="http://schemas.microsoft.com/office/drawing/2014/main" id="{BD026D35-254E-86C0-2486-D9D3191B5C9A}"/>
              </a:ext>
            </a:extLst>
          </p:cNvPr>
          <p:cNvSpPr txBox="1"/>
          <p:nvPr/>
        </p:nvSpPr>
        <p:spPr bwMode="auto">
          <a:xfrm>
            <a:off x="8719447" y="4721686"/>
            <a:ext cx="1077268" cy="26853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dirty="0" err="1"/>
              <a:t>Insurances</a:t>
            </a:r>
            <a:endParaRPr lang="en-US" sz="1400" dirty="0" err="1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1BA92636-9968-44E6-6241-AE1180563963}"/>
              </a:ext>
            </a:extLst>
          </p:cNvPr>
          <p:cNvSpPr/>
          <p:nvPr/>
        </p:nvSpPr>
        <p:spPr>
          <a:xfrm>
            <a:off x="10275061" y="3260431"/>
            <a:ext cx="1686935" cy="1737663"/>
          </a:xfrm>
          <a:prstGeom prst="rect">
            <a:avLst/>
          </a:prstGeom>
          <a:solidFill>
            <a:srgbClr val="D0EC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 dirty="0" err="1"/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C2790F04-9C74-A5C6-16BD-47DD065CCC88}"/>
              </a:ext>
            </a:extLst>
          </p:cNvPr>
          <p:cNvSpPr txBox="1"/>
          <p:nvPr/>
        </p:nvSpPr>
        <p:spPr bwMode="auto">
          <a:xfrm>
            <a:off x="10291890" y="3345920"/>
            <a:ext cx="1707785" cy="126188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2000" b="1" dirty="0" err="1">
                <a:solidFill>
                  <a:schemeClr val="bg1"/>
                </a:solidFill>
                <a:latin typeface="+mj-lt"/>
              </a:rPr>
              <a:t>Now</a:t>
            </a:r>
            <a:br>
              <a:rPr lang="nl-NL" sz="2000" b="1" dirty="0">
                <a:solidFill>
                  <a:schemeClr val="bg1"/>
                </a:solidFill>
                <a:latin typeface="+mj-lt"/>
              </a:rPr>
            </a:br>
            <a:r>
              <a:rPr lang="nl-NL" sz="2000" b="1" dirty="0">
                <a:solidFill>
                  <a:schemeClr val="bg1"/>
                </a:solidFill>
                <a:latin typeface="+mj-lt"/>
              </a:rPr>
              <a:t>&amp; </a:t>
            </a:r>
            <a:br>
              <a:rPr lang="nl-NL" sz="2000" b="1" dirty="0">
                <a:solidFill>
                  <a:schemeClr val="bg1"/>
                </a:solidFill>
                <a:latin typeface="+mj-lt"/>
              </a:rPr>
            </a:br>
            <a:r>
              <a:rPr lang="nl-NL" sz="2000" b="1" dirty="0" err="1">
                <a:solidFill>
                  <a:schemeClr val="bg1"/>
                </a:solidFill>
                <a:latin typeface="+mj-lt"/>
              </a:rPr>
              <a:t>Future</a:t>
            </a:r>
            <a:endParaRPr lang="nl-NL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TextBox 23">
            <a:extLst>
              <a:ext uri="{FF2B5EF4-FFF2-40B4-BE49-F238E27FC236}">
                <a16:creationId xmlns:a16="http://schemas.microsoft.com/office/drawing/2014/main" id="{808B4E03-7FC7-C7AA-3C46-678291835172}"/>
              </a:ext>
            </a:extLst>
          </p:cNvPr>
          <p:cNvSpPr txBox="1"/>
          <p:nvPr/>
        </p:nvSpPr>
        <p:spPr bwMode="auto">
          <a:xfrm>
            <a:off x="10585466" y="4736000"/>
            <a:ext cx="1077268" cy="268535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400" dirty="0" err="1"/>
              <a:t>Involvement</a:t>
            </a:r>
            <a:endParaRPr lang="en-US" sz="14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EB7E164-FAA2-9B88-03D4-EA32C37D778E}"/>
              </a:ext>
            </a:extLst>
          </p:cNvPr>
          <p:cNvSpPr txBox="1"/>
          <p:nvPr/>
        </p:nvSpPr>
        <p:spPr bwMode="auto">
          <a:xfrm>
            <a:off x="574855" y="4009757"/>
            <a:ext cx="7584446" cy="1088631"/>
          </a:xfrm>
          <a:prstGeom prst="rect">
            <a:avLst/>
          </a:prstGeom>
          <a:noFill/>
          <a:ln w="38100" algn="ctr">
            <a:solidFill>
              <a:srgbClr val="66C5D2"/>
            </a:solidFill>
            <a:miter lim="800000"/>
            <a:headEnd/>
            <a:tailEnd/>
          </a:ln>
        </p:spPr>
        <p:txBody>
          <a:bodyPr vert="horz" wrap="square" lIns="182880" tIns="9144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/>
              <a:t>A good survivor's pension (in case of death in service) and a similar (or even better) disability scheme (full disability: 90% of pension base till ~ EUR 70K and 70% above).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846698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 animBg="1"/>
      <p:bldP spid="11" grpId="0" animBg="1"/>
      <p:bldP spid="21" grpId="0" animBg="1"/>
      <p:bldP spid="26" grpId="0" animBg="1"/>
      <p:bldP spid="27" grpId="0" animBg="1"/>
      <p:bldP spid="28" grpId="0" animBg="1"/>
      <p:bldP spid="18" grpId="0" animBg="1"/>
      <p:bldP spid="15" grpId="0"/>
      <p:bldP spid="22" grpId="0" animBg="1"/>
      <p:bldP spid="29" grpId="0" animBg="1"/>
      <p:bldP spid="30" grpId="0"/>
      <p:bldP spid="31" grpId="0" animBg="1"/>
      <p:bldP spid="32" grpId="0" animBg="1"/>
      <p:bldP spid="33" grpId="0"/>
      <p:bldP spid="34" grpId="0" animBg="1"/>
      <p:bldP spid="35" grpId="0" animBg="1"/>
      <p:bldP spid="36" grpId="0"/>
      <p:bldP spid="37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June 2024</a:t>
            </a:r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BAE6A-B452-4007-8177-56DD051636F9}" type="slidenum">
              <a:rPr kumimoji="0" lang="en-GB" sz="850" b="0" i="0" u="none" strike="noStrike" kern="1200" cap="none" spc="0" normalizeH="0" baseline="0" noProof="1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82107FA-BBE6-1FC2-FD24-0C01A066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Transition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SNPS – </a:t>
            </a:r>
            <a:r>
              <a:rPr lang="nl-NL" dirty="0" err="1"/>
              <a:t>Equality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full </a:t>
            </a:r>
            <a:r>
              <a:rPr lang="nl-NL" dirty="0" err="1"/>
              <a:t>compensation</a:t>
            </a:r>
            <a:endParaRPr lang="nl-NL" dirty="0"/>
          </a:p>
        </p:txBody>
      </p:sp>
      <p:sp>
        <p:nvSpPr>
          <p:cNvPr id="9" name="Rechthoek 5">
            <a:extLst>
              <a:ext uri="{FF2B5EF4-FFF2-40B4-BE49-F238E27FC236}">
                <a16:creationId xmlns:a16="http://schemas.microsoft.com/office/drawing/2014/main" id="{B3FCFC09-9516-13BD-610A-2C02A92DDB26}"/>
              </a:ext>
            </a:extLst>
          </p:cNvPr>
          <p:cNvSpPr/>
          <p:nvPr/>
        </p:nvSpPr>
        <p:spPr>
          <a:xfrm>
            <a:off x="0" y="1570953"/>
            <a:ext cx="12192000" cy="4334088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E99C4C-43FB-F1DE-BB46-8A2029BBC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733" y="1849314"/>
            <a:ext cx="6596008" cy="377736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5D5BD66-5C5A-8527-981D-727894DFCEB3}"/>
              </a:ext>
            </a:extLst>
          </p:cNvPr>
          <p:cNvSpPr txBox="1"/>
          <p:nvPr/>
        </p:nvSpPr>
        <p:spPr bwMode="auto">
          <a:xfrm>
            <a:off x="763037" y="1918343"/>
            <a:ext cx="3964848" cy="3753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GB" sz="1600" dirty="0">
                <a:latin typeface="+mj-lt"/>
              </a:rPr>
              <a:t>Equality</a:t>
            </a:r>
            <a:r>
              <a:rPr lang="en-GB" sz="1600" dirty="0"/>
              <a:t> for all employees 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en-GB" sz="1600" dirty="0"/>
          </a:p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GB" sz="1600" dirty="0">
                <a:latin typeface="+mj-lt"/>
              </a:rPr>
              <a:t>Flat premium </a:t>
            </a:r>
            <a:r>
              <a:rPr lang="en-GB" sz="1600" dirty="0"/>
              <a:t>of</a:t>
            </a:r>
            <a:r>
              <a:rPr lang="en-GB" sz="1600" dirty="0">
                <a:latin typeface="+mj-lt"/>
              </a:rPr>
              <a:t> </a:t>
            </a:r>
            <a:r>
              <a:rPr lang="en-GB" sz="1600" dirty="0"/>
              <a:t>21% + 2%</a:t>
            </a:r>
          </a:p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endParaRPr lang="en-GB" sz="1600" dirty="0"/>
          </a:p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US" sz="1600" dirty="0"/>
              <a:t>Any disadvantage is </a:t>
            </a:r>
            <a:r>
              <a:rPr lang="en-US" sz="1600" dirty="0">
                <a:latin typeface="+mj-lt"/>
              </a:rPr>
              <a:t>fully compensated </a:t>
            </a:r>
            <a:r>
              <a:rPr lang="en-US" sz="1600" dirty="0"/>
              <a:t>through salary for both the gross and the net scheme</a:t>
            </a:r>
            <a:br>
              <a:rPr lang="en-US" sz="1600" dirty="0"/>
            </a:br>
            <a:endParaRPr lang="en-GB" sz="1600" dirty="0"/>
          </a:p>
          <a:p>
            <a:pPr marL="201295" indent="-201295" defTabSz="357708">
              <a:lnSpc>
                <a:spcPct val="140000"/>
              </a:lnSpc>
              <a:buClr>
                <a:schemeClr val="accent2"/>
              </a:buClr>
              <a:buSzPct val="85000"/>
              <a:buFont typeface="Wingdings" panose="05000000000000000000" pitchFamily="2" charset="2"/>
              <a:buChar char=""/>
            </a:pPr>
            <a:r>
              <a:rPr lang="en-US" sz="1600" dirty="0">
                <a:latin typeface="+mj-lt"/>
              </a:rPr>
              <a:t>Additional supplement </a:t>
            </a:r>
            <a:r>
              <a:rPr lang="en-US" sz="1600" dirty="0"/>
              <a:t>in gross scheme for current active members for future balance</a:t>
            </a:r>
            <a:endParaRPr lang="en-GB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915131-02D3-9472-344D-AF8D14639FA1}"/>
              </a:ext>
            </a:extLst>
          </p:cNvPr>
          <p:cNvSpPr txBox="1"/>
          <p:nvPr/>
        </p:nvSpPr>
        <p:spPr bwMode="auto">
          <a:xfrm>
            <a:off x="1136712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>
                <a:solidFill>
                  <a:srgbClr val="009EB4"/>
                </a:solidFill>
              </a:rPr>
              <a:t> SNPS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A3476D1-FFE2-C3AC-F525-B421C382916B}"/>
              </a:ext>
            </a:extLst>
          </p:cNvPr>
          <p:cNvSpPr txBox="1"/>
          <p:nvPr/>
        </p:nvSpPr>
        <p:spPr bwMode="auto">
          <a:xfrm>
            <a:off x="6093619" y="1932857"/>
            <a:ext cx="4937760" cy="306879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600" dirty="0"/>
              <a:t>Premium percentages </a:t>
            </a:r>
            <a:r>
              <a:rPr lang="nl-NL" sz="1600" dirty="0" err="1"/>
              <a:t>current</a:t>
            </a:r>
            <a:r>
              <a:rPr lang="nl-NL" sz="1600" dirty="0"/>
              <a:t> </a:t>
            </a:r>
            <a:r>
              <a:rPr lang="nl-NL" sz="1600" dirty="0" err="1"/>
              <a:t>and</a:t>
            </a:r>
            <a:r>
              <a:rPr lang="nl-NL" sz="1600" dirty="0"/>
              <a:t> new </a:t>
            </a:r>
            <a:r>
              <a:rPr lang="nl-NL" sz="1600" dirty="0" err="1"/>
              <a:t>gross</a:t>
            </a:r>
            <a:r>
              <a:rPr lang="nl-NL" sz="1600" dirty="0"/>
              <a:t> </a:t>
            </a:r>
            <a:r>
              <a:rPr lang="nl-NL" sz="1600" dirty="0" err="1"/>
              <a:t>scheme</a:t>
            </a:r>
            <a:endParaRPr lang="nl-NL" sz="1600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9684D15-F1BA-6066-A622-C2F27F807AE7}"/>
              </a:ext>
            </a:extLst>
          </p:cNvPr>
          <p:cNvSpPr txBox="1"/>
          <p:nvPr/>
        </p:nvSpPr>
        <p:spPr bwMode="auto">
          <a:xfrm>
            <a:off x="5912857" y="2249522"/>
            <a:ext cx="5118522" cy="19178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000" dirty="0"/>
              <a:t>Pension premium </a:t>
            </a:r>
            <a:r>
              <a:rPr lang="nl-NL" sz="1000" dirty="0" err="1"/>
              <a:t>for</a:t>
            </a:r>
            <a:r>
              <a:rPr lang="nl-NL" sz="1000" dirty="0"/>
              <a:t> </a:t>
            </a:r>
            <a:r>
              <a:rPr lang="nl-NL" sz="1000" dirty="0" err="1"/>
              <a:t>old-age</a:t>
            </a:r>
            <a:r>
              <a:rPr lang="nl-NL" sz="1000" dirty="0"/>
              <a:t> pension </a:t>
            </a:r>
            <a:r>
              <a:rPr lang="nl-NL" sz="1000" dirty="0" err="1"/>
              <a:t>and</a:t>
            </a:r>
            <a:r>
              <a:rPr lang="nl-NL" sz="1000" dirty="0"/>
              <a:t> </a:t>
            </a:r>
            <a:r>
              <a:rPr lang="nl-NL" sz="1000" dirty="0" err="1"/>
              <a:t>partner’s</a:t>
            </a:r>
            <a:r>
              <a:rPr lang="nl-NL" sz="1000" dirty="0"/>
              <a:t> pension </a:t>
            </a:r>
            <a:r>
              <a:rPr lang="nl-NL" sz="1000" dirty="0" err="1"/>
              <a:t>after</a:t>
            </a:r>
            <a:r>
              <a:rPr lang="nl-NL" sz="1000" dirty="0"/>
              <a:t> </a:t>
            </a:r>
            <a:r>
              <a:rPr lang="nl-NL" sz="1000" dirty="0" err="1"/>
              <a:t>the</a:t>
            </a:r>
            <a:r>
              <a:rPr lang="nl-NL" sz="1000" dirty="0"/>
              <a:t> </a:t>
            </a:r>
            <a:r>
              <a:rPr lang="nl-NL" sz="1000" dirty="0" err="1"/>
              <a:t>retirement</a:t>
            </a:r>
            <a:r>
              <a:rPr lang="nl-NL" sz="1000" dirty="0"/>
              <a:t> date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1D4AAA34-4B8D-DB61-A84F-40124487B7E9}"/>
              </a:ext>
            </a:extLst>
          </p:cNvPr>
          <p:cNvSpPr txBox="1"/>
          <p:nvPr/>
        </p:nvSpPr>
        <p:spPr bwMode="auto">
          <a:xfrm>
            <a:off x="7132484" y="5287047"/>
            <a:ext cx="1306807" cy="19178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000" dirty="0" err="1"/>
              <a:t>Current</a:t>
            </a:r>
            <a:r>
              <a:rPr lang="nl-NL" sz="1000" dirty="0"/>
              <a:t> </a:t>
            </a:r>
            <a:r>
              <a:rPr lang="nl-NL" sz="1000" dirty="0" err="1"/>
              <a:t>gross</a:t>
            </a:r>
            <a:r>
              <a:rPr lang="nl-NL" sz="1000" dirty="0"/>
              <a:t> </a:t>
            </a:r>
            <a:r>
              <a:rPr lang="nl-NL" sz="1000" dirty="0" err="1"/>
              <a:t>scheme</a:t>
            </a:r>
            <a:endParaRPr lang="nl-NL" sz="1000" dirty="0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F09A4755-F3E0-7575-8F23-32DD84DFF0A7}"/>
              </a:ext>
            </a:extLst>
          </p:cNvPr>
          <p:cNvSpPr txBox="1"/>
          <p:nvPr/>
        </p:nvSpPr>
        <p:spPr bwMode="auto">
          <a:xfrm>
            <a:off x="8795139" y="5287047"/>
            <a:ext cx="1306807" cy="19178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000" dirty="0"/>
              <a:t>New </a:t>
            </a:r>
            <a:r>
              <a:rPr lang="nl-NL" sz="1000" dirty="0" err="1"/>
              <a:t>gross</a:t>
            </a:r>
            <a:r>
              <a:rPr lang="nl-NL" sz="1000" dirty="0"/>
              <a:t> </a:t>
            </a:r>
            <a:r>
              <a:rPr lang="nl-NL" sz="1000" dirty="0" err="1"/>
              <a:t>scheme</a:t>
            </a:r>
            <a:endParaRPr lang="nl-NL" sz="1000" dirty="0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1CB7DE6-95B3-EDCD-551C-776768D1E63B}"/>
              </a:ext>
            </a:extLst>
          </p:cNvPr>
          <p:cNvSpPr txBox="1"/>
          <p:nvPr/>
        </p:nvSpPr>
        <p:spPr bwMode="auto">
          <a:xfrm>
            <a:off x="8123324" y="5020959"/>
            <a:ext cx="1306807" cy="19178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000" dirty="0"/>
              <a:t>Age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88D5ABF0-9B96-1E2E-137D-AD0CE120BAF6}"/>
              </a:ext>
            </a:extLst>
          </p:cNvPr>
          <p:cNvSpPr txBox="1"/>
          <p:nvPr/>
        </p:nvSpPr>
        <p:spPr bwMode="auto">
          <a:xfrm rot="16200000">
            <a:off x="4729018" y="3333107"/>
            <a:ext cx="1306807" cy="191784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000" dirty="0"/>
              <a:t>Premium percentage</a:t>
            </a:r>
          </a:p>
        </p:txBody>
      </p:sp>
    </p:spTree>
    <p:extLst>
      <p:ext uri="{BB962C8B-B14F-4D97-AF65-F5344CB8AC3E}">
        <p14:creationId xmlns:p14="http://schemas.microsoft.com/office/powerpoint/2010/main" val="129246251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5">
            <a:extLst>
              <a:ext uri="{FF2B5EF4-FFF2-40B4-BE49-F238E27FC236}">
                <a16:creationId xmlns:a16="http://schemas.microsoft.com/office/drawing/2014/main" id="{D000C089-84A1-6EFD-BCCB-3790E1B5861B}"/>
              </a:ext>
            </a:extLst>
          </p:cNvPr>
          <p:cNvSpPr/>
          <p:nvPr/>
        </p:nvSpPr>
        <p:spPr>
          <a:xfrm>
            <a:off x="0" y="1572201"/>
            <a:ext cx="12324813" cy="4729635"/>
          </a:xfrm>
          <a:prstGeom prst="rect">
            <a:avLst/>
          </a:prstGeom>
          <a:solidFill>
            <a:srgbClr val="E7F5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noProof="1"/>
              <a:t>June 2024</a:t>
            </a:r>
            <a:endParaRPr lang="en-GB" noProof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2BAE6A-B452-4007-8177-56DD051636F9}" type="slidenum">
              <a:rPr kumimoji="0" lang="en-GB" sz="850" b="0" i="0" u="none" strike="noStrike" kern="1200" cap="none" spc="0" normalizeH="0" baseline="0" noProof="1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Arial" pitchFamily="34" charset="0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850" b="0" i="0" u="none" strike="noStrike" kern="1200" cap="none" spc="0" normalizeH="0" baseline="0" noProof="1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Arial" pitchFamily="34" charset="0"/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282107FA-BBE6-1FC2-FD24-0C01A0661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Transition</a:t>
            </a:r>
            <a:r>
              <a:rPr lang="nl-NL" dirty="0"/>
              <a:t> </a:t>
            </a:r>
            <a:r>
              <a:rPr lang="nl-NL" dirty="0" err="1"/>
              <a:t>for</a:t>
            </a:r>
            <a:r>
              <a:rPr lang="nl-NL" dirty="0"/>
              <a:t> SNPS – </a:t>
            </a:r>
            <a:r>
              <a:rPr lang="nl-NL" dirty="0" err="1"/>
              <a:t>Equality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full </a:t>
            </a:r>
            <a:r>
              <a:rPr lang="nl-NL" dirty="0" err="1"/>
              <a:t>compensation</a:t>
            </a:r>
            <a:endParaRPr lang="nl-NL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EE4986F-9AC7-FC5C-22AF-1B06E504AA0B}"/>
              </a:ext>
            </a:extLst>
          </p:cNvPr>
          <p:cNvSpPr/>
          <p:nvPr/>
        </p:nvSpPr>
        <p:spPr>
          <a:xfrm>
            <a:off x="4145649" y="5287046"/>
            <a:ext cx="7786756" cy="10396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15357A-45C5-6174-0EE5-5EB5E5F84500}"/>
              </a:ext>
            </a:extLst>
          </p:cNvPr>
          <p:cNvSpPr txBox="1"/>
          <p:nvPr/>
        </p:nvSpPr>
        <p:spPr bwMode="auto">
          <a:xfrm>
            <a:off x="4380255" y="5731681"/>
            <a:ext cx="2634915" cy="5701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marR="0" lvl="0" indent="-201613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FBCE07"/>
              </a:buClr>
              <a:buSzPct val="85000"/>
              <a:buFont typeface="Wingdings" panose="05000000000000000000" pitchFamily="2" charset="2"/>
              <a:buChar char=""/>
              <a:tabLst/>
              <a:defRPr/>
            </a:pPr>
            <a:r>
              <a:rPr lang="en-GB" sz="1400" dirty="0">
                <a:solidFill>
                  <a:srgbClr val="404040"/>
                </a:solidFill>
                <a:latin typeface="ShellMedium"/>
              </a:rPr>
              <a:t>Current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 premium scale</a:t>
            </a:r>
          </a:p>
          <a:p>
            <a:pPr marL="201613" marR="0" lvl="0" indent="-201613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ct val="85000"/>
              <a:buFont typeface="Wingdings" panose="05000000000000000000" pitchFamily="2" charset="2"/>
              <a:buChar char="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New premium 21% + 2%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56CEB3F-10B6-808F-7DAB-C03F0C4E3C53}"/>
              </a:ext>
            </a:extLst>
          </p:cNvPr>
          <p:cNvSpPr txBox="1"/>
          <p:nvPr/>
        </p:nvSpPr>
        <p:spPr bwMode="auto">
          <a:xfrm>
            <a:off x="6936828" y="5740305"/>
            <a:ext cx="4995577" cy="570156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01613" marR="0" lvl="0" indent="-201613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9EB4"/>
              </a:buClr>
              <a:buSzPct val="85000"/>
              <a:buFont typeface="Wingdings" panose="05000000000000000000" pitchFamily="2" charset="2"/>
              <a:buChar char="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New premium +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compensati</a:t>
            </a:r>
            <a:r>
              <a:rPr lang="en-GB" sz="1400" dirty="0">
                <a:solidFill>
                  <a:srgbClr val="404040"/>
                </a:solidFill>
                <a:latin typeface="ShellMedium"/>
              </a:rPr>
              <a:t>on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201613" marR="0" lvl="0" indent="-201613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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New premium +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compens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. + additional supplement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E9C7F3-DFCF-85F5-DD94-04FB5CF919DC}"/>
              </a:ext>
            </a:extLst>
          </p:cNvPr>
          <p:cNvSpPr/>
          <p:nvPr/>
        </p:nvSpPr>
        <p:spPr>
          <a:xfrm>
            <a:off x="4145649" y="1781535"/>
            <a:ext cx="7786756" cy="454517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9C0DC2-821F-2DD4-0993-94DD3371EC3D}"/>
              </a:ext>
            </a:extLst>
          </p:cNvPr>
          <p:cNvSpPr txBox="1"/>
          <p:nvPr/>
        </p:nvSpPr>
        <p:spPr bwMode="auto">
          <a:xfrm>
            <a:off x="685800" y="1714697"/>
            <a:ext cx="3008655" cy="44433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Bold"/>
                <a:ea typeface="+mn-ea"/>
                <a:cs typeface="+mn-cs"/>
              </a:rPr>
              <a:t>What does this mean for you?</a:t>
            </a:r>
          </a:p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285750" marR="0" lvl="0" indent="-28575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A higher contribution</a:t>
            </a:r>
          </a:p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285750" marR="0" lvl="0" indent="-28575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Everyone receives the same contribution</a:t>
            </a:r>
          </a:p>
          <a:p>
            <a:pPr marL="0" marR="0" lvl="0" indent="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285750" indent="-285750" defTabSz="357708">
              <a:lnSpc>
                <a:spcPct val="140000"/>
              </a:lnSpc>
              <a:buClr>
                <a:srgbClr val="DD1D21"/>
              </a:buClr>
              <a:buSzPct val="85000"/>
              <a:buFont typeface="Wingdings" panose="05000000000000000000" pitchFamily="2" charset="2"/>
              <a:buChar char="ü"/>
              <a:defRPr/>
            </a:pPr>
            <a:r>
              <a:rPr lang="en-GB" sz="1600" dirty="0">
                <a:solidFill>
                  <a:srgbClr val="404040"/>
                </a:solidFill>
                <a:latin typeface="ShellMedium"/>
              </a:rPr>
              <a:t>Very generous compensation</a:t>
            </a:r>
            <a:br>
              <a:rPr lang="en-GB" sz="1600" dirty="0">
                <a:solidFill>
                  <a:srgbClr val="404040"/>
                </a:solidFill>
                <a:latin typeface="ShellMedium"/>
              </a:rPr>
            </a:b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ShellMedium"/>
              <a:ea typeface="+mn-ea"/>
              <a:cs typeface="+mn-cs"/>
            </a:endParaRPr>
          </a:p>
          <a:p>
            <a:pPr marL="285750" marR="0" lvl="0" indent="-285750" algn="l" defTabSz="357708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DD1D21"/>
              </a:buClr>
              <a:buSzPct val="85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ShellMedium"/>
                <a:ea typeface="+mn-ea"/>
                <a:cs typeface="+mn-cs"/>
              </a:rPr>
              <a:t>Additional supplement provides improvement for current active members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3A8C32-3423-1963-9E91-B0446B7E74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648" y="1781535"/>
            <a:ext cx="7786755" cy="373256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C5ED95-287E-A692-887B-896406200FE3}"/>
              </a:ext>
            </a:extLst>
          </p:cNvPr>
          <p:cNvCxnSpPr/>
          <p:nvPr/>
        </p:nvCxnSpPr>
        <p:spPr>
          <a:xfrm>
            <a:off x="4723123" y="3027680"/>
            <a:ext cx="7236000" cy="0"/>
          </a:xfrm>
          <a:prstGeom prst="line">
            <a:avLst/>
          </a:prstGeom>
          <a:ln w="158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73AB513-436B-1F2E-08D7-D751B3FBEA68}"/>
              </a:ext>
            </a:extLst>
          </p:cNvPr>
          <p:cNvSpPr txBox="1"/>
          <p:nvPr/>
        </p:nvSpPr>
        <p:spPr bwMode="auto">
          <a:xfrm>
            <a:off x="11367127" y="123726"/>
            <a:ext cx="627285" cy="312208"/>
          </a:xfrm>
          <a:prstGeom prst="rect">
            <a:avLst/>
          </a:prstGeom>
          <a:noFill/>
          <a:ln w="9525" algn="ctr">
            <a:solidFill>
              <a:srgbClr val="009EB4"/>
            </a:solidFill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en-US" sz="1600" dirty="0">
                <a:solidFill>
                  <a:srgbClr val="009EB4"/>
                </a:solidFill>
              </a:rPr>
              <a:t> SNPS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B6F15-DA56-0DF6-F674-309BEB63AFDB}"/>
              </a:ext>
            </a:extLst>
          </p:cNvPr>
          <p:cNvSpPr txBox="1"/>
          <p:nvPr/>
        </p:nvSpPr>
        <p:spPr bwMode="auto">
          <a:xfrm>
            <a:off x="7137384" y="5173613"/>
            <a:ext cx="2407477" cy="326051"/>
          </a:xfrm>
          <a:prstGeom prst="rect">
            <a:avLst/>
          </a:prstGeom>
          <a:solidFill>
            <a:srgbClr val="009EB4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700" dirty="0">
                <a:solidFill>
                  <a:schemeClr val="bg1"/>
                </a:solidFill>
              </a:rPr>
              <a:t>Age on </a:t>
            </a:r>
            <a:r>
              <a:rPr lang="nl-NL" sz="1700" dirty="0" err="1">
                <a:solidFill>
                  <a:schemeClr val="bg1"/>
                </a:solidFill>
              </a:rPr>
              <a:t>January</a:t>
            </a:r>
            <a:r>
              <a:rPr lang="nl-NL" sz="1700" dirty="0">
                <a:solidFill>
                  <a:schemeClr val="bg1"/>
                </a:solidFill>
              </a:rPr>
              <a:t> 1, 2026</a:t>
            </a:r>
            <a:endParaRPr lang="en-US" sz="1700" dirty="0" err="1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D6DB8-17C0-B337-FF85-484920F311DC}"/>
              </a:ext>
            </a:extLst>
          </p:cNvPr>
          <p:cNvSpPr/>
          <p:nvPr/>
        </p:nvSpPr>
        <p:spPr>
          <a:xfrm>
            <a:off x="5187950" y="1830858"/>
            <a:ext cx="6592888" cy="338324"/>
          </a:xfrm>
          <a:prstGeom prst="rect">
            <a:avLst/>
          </a:prstGeom>
          <a:solidFill>
            <a:srgbClr val="009E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 err="1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63FBC4-5BE4-6B56-54CB-23FD916D5091}"/>
              </a:ext>
            </a:extLst>
          </p:cNvPr>
          <p:cNvSpPr txBox="1"/>
          <p:nvPr/>
        </p:nvSpPr>
        <p:spPr bwMode="auto">
          <a:xfrm>
            <a:off x="5201309" y="1862638"/>
            <a:ext cx="6592888" cy="249364"/>
          </a:xfrm>
          <a:prstGeom prst="rect">
            <a:avLst/>
          </a:prstGeom>
          <a:solidFill>
            <a:srgbClr val="009EB4"/>
          </a:solidFill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 defTabSz="357708">
              <a:lnSpc>
                <a:spcPct val="140000"/>
              </a:lnSpc>
              <a:buClr>
                <a:schemeClr val="accent2"/>
              </a:buClr>
              <a:buSzPct val="85000"/>
            </a:pPr>
            <a:r>
              <a:rPr lang="nl-NL" sz="1300" dirty="0">
                <a:solidFill>
                  <a:schemeClr val="bg1"/>
                </a:solidFill>
              </a:rPr>
              <a:t>Value </a:t>
            </a:r>
            <a:r>
              <a:rPr lang="nl-NL" sz="1300" dirty="0" err="1">
                <a:solidFill>
                  <a:schemeClr val="bg1"/>
                </a:solidFill>
              </a:rPr>
              <a:t>future</a:t>
            </a:r>
            <a:r>
              <a:rPr lang="nl-NL" sz="1300" dirty="0">
                <a:solidFill>
                  <a:schemeClr val="bg1"/>
                </a:solidFill>
              </a:rPr>
              <a:t> </a:t>
            </a:r>
            <a:r>
              <a:rPr lang="nl-NL" sz="1300" dirty="0" err="1">
                <a:solidFill>
                  <a:schemeClr val="bg1"/>
                </a:solidFill>
              </a:rPr>
              <a:t>contributions</a:t>
            </a:r>
            <a:r>
              <a:rPr lang="nl-NL" sz="1300" dirty="0">
                <a:solidFill>
                  <a:schemeClr val="bg1"/>
                </a:solidFill>
              </a:rPr>
              <a:t> + </a:t>
            </a:r>
            <a:r>
              <a:rPr lang="nl-NL" sz="1300" dirty="0" err="1">
                <a:solidFill>
                  <a:schemeClr val="bg1"/>
                </a:solidFill>
              </a:rPr>
              <a:t>compensation</a:t>
            </a:r>
            <a:r>
              <a:rPr lang="nl-NL" sz="1300" dirty="0">
                <a:solidFill>
                  <a:schemeClr val="bg1"/>
                </a:solidFill>
              </a:rPr>
              <a:t> </a:t>
            </a:r>
            <a:r>
              <a:rPr lang="nl-NL" sz="1300" dirty="0" err="1">
                <a:solidFill>
                  <a:schemeClr val="bg1"/>
                </a:solidFill>
              </a:rPr>
              <a:t>compared</a:t>
            </a:r>
            <a:r>
              <a:rPr lang="nl-NL" sz="1300" dirty="0">
                <a:solidFill>
                  <a:schemeClr val="bg1"/>
                </a:solidFill>
              </a:rPr>
              <a:t> </a:t>
            </a:r>
            <a:r>
              <a:rPr lang="nl-NL" sz="1300" dirty="0" err="1">
                <a:solidFill>
                  <a:schemeClr val="bg1"/>
                </a:solidFill>
              </a:rPr>
              <a:t>to</a:t>
            </a:r>
            <a:r>
              <a:rPr lang="nl-NL" sz="1300" dirty="0">
                <a:solidFill>
                  <a:schemeClr val="bg1"/>
                </a:solidFill>
              </a:rPr>
              <a:t> </a:t>
            </a:r>
            <a:r>
              <a:rPr lang="nl-NL" sz="1300" dirty="0" err="1">
                <a:solidFill>
                  <a:schemeClr val="bg1"/>
                </a:solidFill>
              </a:rPr>
              <a:t>current</a:t>
            </a:r>
            <a:r>
              <a:rPr lang="nl-NL" sz="1300" dirty="0">
                <a:solidFill>
                  <a:schemeClr val="bg1"/>
                </a:solidFill>
              </a:rPr>
              <a:t> </a:t>
            </a:r>
            <a:r>
              <a:rPr lang="nl-NL" sz="1300" dirty="0" err="1">
                <a:solidFill>
                  <a:schemeClr val="bg1"/>
                </a:solidFill>
              </a:rPr>
              <a:t>gross</a:t>
            </a:r>
            <a:r>
              <a:rPr lang="nl-NL" sz="1300" dirty="0">
                <a:solidFill>
                  <a:schemeClr val="bg1"/>
                </a:solidFill>
              </a:rPr>
              <a:t> </a:t>
            </a:r>
            <a:r>
              <a:rPr lang="nl-NL" sz="1300" dirty="0" err="1">
                <a:solidFill>
                  <a:schemeClr val="bg1"/>
                </a:solidFill>
              </a:rPr>
              <a:t>scheme</a:t>
            </a:r>
            <a:r>
              <a:rPr lang="nl-NL" sz="1300" dirty="0">
                <a:solidFill>
                  <a:schemeClr val="bg1"/>
                </a:solidFill>
              </a:rPr>
              <a:t> (=100%)</a:t>
            </a:r>
            <a:endParaRPr lang="en-US" sz="1300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8576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hell layouts with footer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Shell Font Theme">
      <a:majorFont>
        <a:latin typeface="ShellBold"/>
        <a:ea typeface=""/>
        <a:cs typeface=""/>
      </a:majorFont>
      <a:minorFont>
        <a:latin typeface="Shell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sz="16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noFill/>
        <a:ln w="9525" algn="ctr">
          <a:noFill/>
          <a:miter lim="800000"/>
          <a:headEnd/>
          <a:tailEnd/>
        </a:ln>
      </a:spPr>
      <a:bodyPr vert="horz" wrap="square" lIns="0" tIns="0" rIns="0" bIns="0" numCol="1" rtlCol="0" anchor="t" anchorCtr="0" compatLnSpc="1">
        <a:prstTxWarp prst="textNoShape">
          <a:avLst/>
        </a:prstTxWarp>
        <a:spAutoFit/>
      </a:bodyPr>
      <a:lstStyle>
        <a:defPPr marL="201613" indent="-201613" defTabSz="357708">
          <a:lnSpc>
            <a:spcPct val="140000"/>
          </a:lnSpc>
          <a:buClr>
            <a:schemeClr val="accent2"/>
          </a:buClr>
          <a:buSzPct val="85000"/>
          <a:buFont typeface="Wingdings" panose="05000000000000000000" pitchFamily="2" charset="2"/>
          <a:buChar char=""/>
          <a:defRPr sz="1600" dirty="0" err="1" smtClean="0"/>
        </a:defPPr>
      </a:lstStyle>
    </a:txDef>
  </a:objectDefaults>
  <a:extraClrSchemeLst/>
  <a:custClrLst>
    <a:custClr name="Shell-yellow">
      <a:srgbClr val="FBCE07"/>
    </a:custClr>
    <a:custClr name="Shell-yellow-60%">
      <a:srgbClr val="FDE26A"/>
    </a:custClr>
    <a:custClr name="Shell-yellow-40%">
      <a:srgbClr val="FDEB9C"/>
    </a:custClr>
    <a:custClr name="Shell-yellow-20%">
      <a:srgbClr val="FEF5CD"/>
    </a:custClr>
    <a:custClr name="Shell-yellow-20%">
      <a:srgbClr val="FEF5CD"/>
    </a:custClr>
    <a:custClr name="Shell-red">
      <a:srgbClr val="DD1D21"/>
    </a:custClr>
    <a:custClr name="Shell-red-60%">
      <a:srgbClr val="EB777A"/>
    </a:custClr>
    <a:custClr name="Shell-red-40%">
      <a:srgbClr val="F1A5A6"/>
    </a:custClr>
    <a:custClr name="Shell-red-20%">
      <a:srgbClr val="F8D2D3"/>
    </a:custClr>
    <a:custClr name="Shell-white">
      <a:srgbClr val="FFFFFF"/>
    </a:custClr>
    <a:custClr name="Shell-black">
      <a:srgbClr val="000000"/>
    </a:custClr>
    <a:custClr name="Shell-very dark grey">
      <a:srgbClr val="404040"/>
    </a:custClr>
    <a:custClr name="Shell-dark grey">
      <a:srgbClr val="595959"/>
    </a:custClr>
    <a:custClr name="Shell-mid grey">
      <a:srgbClr val="7F7F7F"/>
    </a:custClr>
    <a:custClr name="Shell-light grey">
      <a:srgbClr val="A6A6A6"/>
    </a:custClr>
    <a:custClr name="Shell-pale grey">
      <a:srgbClr val="D9D9D9"/>
    </a:custClr>
    <a:custClr name="Shell-very pale grey">
      <a:srgbClr val="F7F7F7"/>
    </a:custClr>
    <a:custClr name="Shell-dark blue">
      <a:srgbClr val="003C88"/>
    </a:custClr>
    <a:custClr name="Shell-dark blue-60%">
      <a:srgbClr val="668AB8"/>
    </a:custClr>
    <a:custClr name="Shell-dark blue-40%">
      <a:srgbClr val="99B1CF"/>
    </a:custClr>
    <a:custClr name="Shell-dark blue-20%">
      <a:srgbClr val="CCD8E7"/>
    </a:custClr>
    <a:custClr name="Shell-mid blue">
      <a:srgbClr val="009EB4"/>
    </a:custClr>
    <a:custClr name="Shell-mid blue-60%">
      <a:srgbClr val="66C5D2"/>
    </a:custClr>
    <a:custClr name="Shell-mid blue-40%">
      <a:srgbClr val="99D8E1"/>
    </a:custClr>
    <a:custClr name="Shell-mid blue-20%">
      <a:srgbClr val="CCECF0"/>
    </a:custClr>
    <a:custClr name="Shell-light blue">
      <a:srgbClr val="89CFDC"/>
    </a:custClr>
    <a:custClr name="Shell-light blue-60%">
      <a:srgbClr val="B8E2EA"/>
    </a:custClr>
    <a:custClr name="Shell-light blue-40%">
      <a:srgbClr val="D0ECF1"/>
    </a:custClr>
    <a:custClr name="Shell-light blue-20%">
      <a:srgbClr val="E7F5F8"/>
    </a:custClr>
    <a:custClr name="Shell-light green">
      <a:srgbClr val="BED50F"/>
    </a:custClr>
    <a:custClr name="Shell-light green-60%">
      <a:srgbClr val="D8E66F"/>
    </a:custClr>
    <a:custClr name="Shell-light green-40%">
      <a:srgbClr val="E5EE9F"/>
    </a:custClr>
    <a:custClr name="Shell-light green-20%">
      <a:srgbClr val="F2F7CF"/>
    </a:custClr>
    <a:custClr name="Shell-dark green">
      <a:srgbClr val="008443"/>
    </a:custClr>
    <a:custClr name="Shell-dark green-60%">
      <a:srgbClr val="66B58E"/>
    </a:custClr>
    <a:custClr name="Shell-dark green-40%">
      <a:srgbClr val="99CEB4"/>
    </a:custClr>
    <a:custClr name="Shell-dark green-20%">
      <a:srgbClr val="CCE6D9"/>
    </a:custClr>
    <a:custClr name="Shell-purple">
      <a:srgbClr val="641964"/>
    </a:custClr>
    <a:custClr name="Shell-purple-60%">
      <a:srgbClr val="A275A2"/>
    </a:custClr>
    <a:custClr name="Shell-purple-40%">
      <a:srgbClr val="C1A3C1"/>
    </a:custClr>
    <a:custClr name="Shell-purple-20%">
      <a:srgbClr val="E0D1E0"/>
    </a:custClr>
    <a:custClr name="Shell-lilac">
      <a:srgbClr val="BA95BE"/>
    </a:custClr>
    <a:custClr name="Shell-lilac-60%">
      <a:srgbClr val="D6BFD8"/>
    </a:custClr>
    <a:custClr name="Shell-lilac-40%">
      <a:srgbClr val="E3D5E5"/>
    </a:custClr>
    <a:custClr name="Shell-orange">
      <a:srgbClr val="EB8705"/>
    </a:custClr>
    <a:custClr name="Shell-orange-60%">
      <a:srgbClr val="F3B769"/>
    </a:custClr>
    <a:custClr name="Shell-orange-40%">
      <a:srgbClr val="F7CF9B"/>
    </a:custClr>
    <a:custClr name="Shell-brown">
      <a:srgbClr val="743410"/>
    </a:custClr>
    <a:custClr name="Shell-brown-60%">
      <a:srgbClr val="AC8570"/>
    </a:custClr>
    <a:custClr name="Shell-brown-40%">
      <a:srgbClr val="C7AE9F"/>
    </a:custClr>
    <a:custClr name="Shell-sand">
      <a:srgbClr val="FFEAC2"/>
    </a:custClr>
  </a:custClrLst>
  <a:extLst>
    <a:ext uri="{05A4C25C-085E-4340-85A3-A5531E510DB2}">
      <thm15:themeFamily xmlns:thm15="http://schemas.microsoft.com/office/thememl/2012/main" name="Onscreen;2057;Pos1;Date1;Widescreen Shell template - 16x9.potx" id="{F99105CB-A4F5-413F-A47E-DB01C9EA953F}" vid="{8469B93A-448D-4F50-A8E8-884986DC6B4E}"/>
    </a:ext>
  </a:extLst>
</a:theme>
</file>

<file path=ppt/theme/theme2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hell Colour Palette">
      <a:dk1>
        <a:srgbClr val="404040"/>
      </a:dk1>
      <a:lt1>
        <a:srgbClr val="FFFFFF"/>
      </a:lt1>
      <a:dk2>
        <a:srgbClr val="A6A6A6"/>
      </a:dk2>
      <a:lt2>
        <a:srgbClr val="D9D9D9"/>
      </a:lt2>
      <a:accent1>
        <a:srgbClr val="FBCE07"/>
      </a:accent1>
      <a:accent2>
        <a:srgbClr val="DD1D21"/>
      </a:accent2>
      <a:accent3>
        <a:srgbClr val="003C88"/>
      </a:accent3>
      <a:accent4>
        <a:srgbClr val="641964"/>
      </a:accent4>
      <a:accent5>
        <a:srgbClr val="008443"/>
      </a:accent5>
      <a:accent6>
        <a:srgbClr val="EB8705"/>
      </a:accent6>
      <a:hlink>
        <a:srgbClr val="00000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fc5128b-346f-4ff9-9a77-d11ad978a49e">
      <Value>1</Value>
    </TaxCatchAll>
    <ice2f7984e9548f9a31773f854109466 xmlns="6fc5128b-346f-4ff9-9a77-d11ad978a49e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Confidential</TermName>
          <TermId xmlns="http://schemas.microsoft.com/office/infopath/2007/PartnerControls">e4bc29b2-6e76-48cc-b090-8b544c0802ae</TermId>
        </TermInfo>
      </Terms>
    </ice2f7984e9548f9a31773f854109466>
    <lcf76f155ced4ddcb4097134ff3c332f xmlns="b01a2473-f673-40f2-a3c4-b7062e4f4744">
      <Terms xmlns="http://schemas.microsoft.com/office/infopath/2007/PartnerControls"/>
    </lcf76f155ced4ddcb4097134ff3c332f>
    <SAEFSecurityClassificationTaxHTField0 xmlns="http://schemas.microsoft.com/sharepoint/v3" xsi:nil="true"/>
    <_dlc_DocId xmlns="6fc5128b-346f-4ff9-9a77-d11ad978a49e">FEEC53PRK3EQ-1851349847-866</_dlc_DocId>
    <_dlc_DocIdUrl xmlns="6fc5128b-346f-4ff9-9a77-d11ad978a49e">
      <Url>https://eu001-sp.shell.com/sites/SPO001242/_layouts/15/DocIdRedir.aspx?ID=FEEC53PRK3EQ-1851349847-866</Url>
      <Description>FEEC53PRK3EQ-1851349847-866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hell Document" ma:contentTypeID="0x0101006F0A470EEB1140E7AA14F4CE8A50B54C0001CB1477F4DD432AA86DD56CC3887AF400DDF6020A02925B4BAE5CE689F93EEF8B" ma:contentTypeVersion="16" ma:contentTypeDescription="Shell Document Content Type" ma:contentTypeScope="" ma:versionID="223d90078ac14b5dbfa803a71e128013">
  <xsd:schema xmlns:xsd="http://www.w3.org/2001/XMLSchema" xmlns:xs="http://www.w3.org/2001/XMLSchema" xmlns:p="http://schemas.microsoft.com/office/2006/metadata/properties" xmlns:ns1="http://schemas.microsoft.com/sharepoint/v3" xmlns:ns2="6fc5128b-346f-4ff9-9a77-d11ad978a49e" xmlns:ns3="b01a2473-f673-40f2-a3c4-b7062e4f4744" targetNamespace="http://schemas.microsoft.com/office/2006/metadata/properties" ma:root="true" ma:fieldsID="3703246747fa5bec431e0b642ad8d49b" ns1:_="" ns2:_="" ns3:_="">
    <xsd:import namespace="http://schemas.microsoft.com/sharepoint/v3"/>
    <xsd:import namespace="6fc5128b-346f-4ff9-9a77-d11ad978a49e"/>
    <xsd:import namespace="b01a2473-f673-40f2-a3c4-b7062e4f474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SAEFSecurityClassificationTaxHTField0" minOccurs="0"/>
                <xsd:element ref="ns2:ice2f7984e9548f9a31773f854109466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2:SharedWithUsers" minOccurs="0"/>
                <xsd:element ref="ns2:SharedWithDetails" minOccurs="0"/>
                <xsd:element ref="ns3:MediaServiceObjectDetectorVersions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SAEFSecurityClassificationTaxHTField0" ma:index="11" nillable="true" ma:displayName="Security Classification_0" ma:hidden="true" ma:internalName="SAEFSecurityClassificationTaxHTField0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c5128b-346f-4ff9-9a77-d11ad978a49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ice2f7984e9548f9a31773f854109466" ma:index="12" ma:taxonomy="true" ma:internalName="ice2f7984e9548f9a31773f854109466" ma:taxonomyFieldName="SAEFSecurityClassification" ma:displayName="Security Classification" ma:default="1;#Confidential|e4bc29b2-6e76-48cc-b090-8b544c0802ae" ma:fieldId="{2ce2f798-4e95-48f9-a317-73f854109466}" ma:sspId="e3aebf70-341c-4d91-bdd3-aba9df361687" ma:termSetId="daf890f0-167e-4ee2-a9fd-a81536ed81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hidden="true" ma:list="{3a366a09-3dd1-4f35-953b-b77d5feaa6d6}" ma:internalName="TaxCatchAll" ma:showField="CatchAllData" ma:web="6fc5128b-346f-4ff9-9a77-d11ad978a4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hidden="true" ma:list="{3a366a09-3dd1-4f35-953b-b77d5feaa6d6}" ma:internalName="TaxCatchAllLabel" ma:readOnly="true" ma:showField="CatchAllDataLabel" ma:web="6fc5128b-346f-4ff9-9a77-d11ad978a4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1a2473-f673-40f2-a3c4-b7062e4f4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aebf70-341c-4d91-bdd3-aba9df3616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F08F061-6CFE-439B-8DF4-C3E4B469819E}">
  <ds:schemaRefs>
    <ds:schemaRef ds:uri="6fc5128b-346f-4ff9-9a77-d11ad978a49e"/>
    <ds:schemaRef ds:uri="b01a2473-f673-40f2-a3c4-b7062e4f474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B3BD9D5-BEBF-435C-A8EA-A55C94857309}">
  <ds:schemaRefs>
    <ds:schemaRef ds:uri="6fc5128b-346f-4ff9-9a77-d11ad978a49e"/>
    <ds:schemaRef ds:uri="b01a2473-f673-40f2-a3c4-b7062e4f474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F9C9142E-C48D-46FE-A241-FECAE076E4A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9DF5A16A-E8CA-4DCD-92A4-8372C04E258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0cb1e24-a0e2-4a4c-9340-733297c9cd7c}" enabled="1" method="Privileged" siteId="{db1e96a8-a3da-442a-930b-235cac24cd5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Onscreen;2057;Pos1;Date1;Widescreen Shell template - 16x9</Template>
  <TotalTime>0</TotalTime>
  <Words>5725</Words>
  <Application>Microsoft Office PowerPoint</Application>
  <PresentationFormat>Widescreen</PresentationFormat>
  <Paragraphs>1108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Shell layouts with footer</vt:lpstr>
      <vt:lpstr>Information session Our new pension</vt:lpstr>
      <vt:lpstr>SAFETY &amp; HEALTH</vt:lpstr>
      <vt:lpstr>Agenda</vt:lpstr>
      <vt:lpstr>The process –  Important steps taken, still a long way to go</vt:lpstr>
      <vt:lpstr>5 points to remember</vt:lpstr>
      <vt:lpstr>Our new pension plan – A good pension!   The current pension at Shell Nederland includes: 2 basic gross schemes and 1 net scheme</vt:lpstr>
      <vt:lpstr>Our new pension plan – A good pension!  </vt:lpstr>
      <vt:lpstr>Transition for SNPS – Equality and full compensation</vt:lpstr>
      <vt:lpstr>Transition for SNPS – Equality and full compensation</vt:lpstr>
      <vt:lpstr>PowerPoint Presentation</vt:lpstr>
      <vt:lpstr>Transition for SSPF – Full compensation</vt:lpstr>
      <vt:lpstr>The transition for SSPF – What is right for the members?</vt:lpstr>
      <vt:lpstr>Conversion offers clear benefits for members at a funding ratio &gt; 125% </vt:lpstr>
      <vt:lpstr>Let me introduce you to …</vt:lpstr>
      <vt:lpstr>Why conversion?</vt:lpstr>
      <vt:lpstr>Why conversion?</vt:lpstr>
      <vt:lpstr>Why conversion?</vt:lpstr>
      <vt:lpstr>Why conversion?</vt:lpstr>
      <vt:lpstr>PowerPoint Presentation</vt:lpstr>
      <vt:lpstr>5 points to remember</vt:lpstr>
      <vt:lpstr>PowerPoint Presentation</vt:lpstr>
      <vt:lpstr>Want to know more?</vt:lpstr>
      <vt:lpstr>PowerPoint Presentation</vt:lpstr>
    </vt:vector>
  </TitlesOfParts>
  <Company>Shell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Voskamp, Francisca C SN-HRUP/BN</dc:creator>
  <cp:lastModifiedBy>Hautvast - Trebus, Joyce JM SIBV-LSC/CN</cp:lastModifiedBy>
  <cp:revision>92</cp:revision>
  <dcterms:created xsi:type="dcterms:W3CDTF">2020-03-03T14:16:21Z</dcterms:created>
  <dcterms:modified xsi:type="dcterms:W3CDTF">2024-08-08T07:34:51Z</dcterms:modified>
  <cp:category>Shell_IC: CONFIDENTIAL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izKit Template Type">
    <vt:lpwstr>Widescreen</vt:lpwstr>
  </property>
  <property fmtid="{D5CDD505-2E9C-101B-9397-08002B2CF9AE}" pid="3" name="WizKit Template Version">
    <vt:i4>5</vt:i4>
  </property>
  <property fmtid="{D5CDD505-2E9C-101B-9397-08002B2CF9AE}" pid="4" name="ContentTypeId">
    <vt:lpwstr>0x0101006F0A470EEB1140E7AA14F4CE8A50B54C0001CB1477F4DD432AA86DD56CC3887AF400DDF6020A02925B4BAE5CE689F93EEF8B</vt:lpwstr>
  </property>
  <property fmtid="{D5CDD505-2E9C-101B-9397-08002B2CF9AE}" pid="5" name="MSIP_Label_d347b247-e90e-43a3-9d7b-004f14ae6873_Enabled">
    <vt:lpwstr>true</vt:lpwstr>
  </property>
  <property fmtid="{D5CDD505-2E9C-101B-9397-08002B2CF9AE}" pid="6" name="MSIP_Label_d347b247-e90e-43a3-9d7b-004f14ae6873_SetDate">
    <vt:lpwstr>2023-05-28T15:13:26Z</vt:lpwstr>
  </property>
  <property fmtid="{D5CDD505-2E9C-101B-9397-08002B2CF9AE}" pid="7" name="MSIP_Label_d347b247-e90e-43a3-9d7b-004f14ae6873_Method">
    <vt:lpwstr>Standard</vt:lpwstr>
  </property>
  <property fmtid="{D5CDD505-2E9C-101B-9397-08002B2CF9AE}" pid="8" name="MSIP_Label_d347b247-e90e-43a3-9d7b-004f14ae6873_Name">
    <vt:lpwstr>d347b247-e90e-43a3-9d7b-004f14ae6873</vt:lpwstr>
  </property>
  <property fmtid="{D5CDD505-2E9C-101B-9397-08002B2CF9AE}" pid="9" name="MSIP_Label_d347b247-e90e-43a3-9d7b-004f14ae6873_SiteId">
    <vt:lpwstr>76e3921f-489b-4b7e-9547-9ea297add9b5</vt:lpwstr>
  </property>
  <property fmtid="{D5CDD505-2E9C-101B-9397-08002B2CF9AE}" pid="10" name="MSIP_Label_d347b247-e90e-43a3-9d7b-004f14ae6873_ActionId">
    <vt:lpwstr>4969dad9-70f6-46fd-b3d6-25a1ca9d376c</vt:lpwstr>
  </property>
  <property fmtid="{D5CDD505-2E9C-101B-9397-08002B2CF9AE}" pid="11" name="MSIP_Label_d347b247-e90e-43a3-9d7b-004f14ae6873_ContentBits">
    <vt:lpwstr>0</vt:lpwstr>
  </property>
  <property fmtid="{D5CDD505-2E9C-101B-9397-08002B2CF9AE}" pid="12" name="_dlc_DocIdItemGuid">
    <vt:lpwstr>d2819fb2-79bd-4966-9c5b-5ef670984a0c</vt:lpwstr>
  </property>
  <property fmtid="{D5CDD505-2E9C-101B-9397-08002B2CF9AE}" pid="13" name="SAEFSecurityClassification">
    <vt:lpwstr>1;#Confidential|e4bc29b2-6e76-48cc-b090-8b544c0802ae</vt:lpwstr>
  </property>
  <property fmtid="{D5CDD505-2E9C-101B-9397-08002B2CF9AE}" pid="14" name="MediaServiceImageTags">
    <vt:lpwstr/>
  </property>
</Properties>
</file>