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  <p:sldMasterId id="2147483701" r:id="rId6"/>
  </p:sldMasterIdLst>
  <p:notesMasterIdLst>
    <p:notesMasterId r:id="rId30"/>
  </p:notesMasterIdLst>
  <p:handoutMasterIdLst>
    <p:handoutMasterId r:id="rId31"/>
  </p:handoutMasterIdLst>
  <p:sldIdLst>
    <p:sldId id="2147375744" r:id="rId7"/>
    <p:sldId id="2147138843" r:id="rId8"/>
    <p:sldId id="2147375746" r:id="rId9"/>
    <p:sldId id="2147471001" r:id="rId10"/>
    <p:sldId id="2147471079" r:id="rId11"/>
    <p:sldId id="2147470957" r:id="rId12"/>
    <p:sldId id="2147471081" r:id="rId13"/>
    <p:sldId id="2147471011" r:id="rId14"/>
    <p:sldId id="2147471069" r:id="rId15"/>
    <p:sldId id="2147470974" r:id="rId16"/>
    <p:sldId id="2147471078" r:id="rId17"/>
    <p:sldId id="2147471064" r:id="rId18"/>
    <p:sldId id="2147471060" r:id="rId19"/>
    <p:sldId id="2147471061" r:id="rId20"/>
    <p:sldId id="2147471082" r:id="rId21"/>
    <p:sldId id="2147471035" r:id="rId22"/>
    <p:sldId id="2147471038" r:id="rId23"/>
    <p:sldId id="2147471039" r:id="rId24"/>
    <p:sldId id="415" r:id="rId25"/>
    <p:sldId id="2147471080" r:id="rId26"/>
    <p:sldId id="2147471026" r:id="rId27"/>
    <p:sldId id="2147470952" r:id="rId28"/>
    <p:sldId id="2147470955" r:id="rId29"/>
  </p:sldIdLst>
  <p:sldSz cx="12192000" cy="6858000"/>
  <p:notesSz cx="6797675" cy="9926638"/>
  <p:embeddedFontLst>
    <p:embeddedFont>
      <p:font typeface="Arial Black" panose="020B0A04020102020204" pitchFamily="34" charset="0"/>
      <p:bold r:id="rId32"/>
    </p:embeddedFont>
    <p:embeddedFont>
      <p:font typeface="Futura Medium" panose="00000800000000000000"/>
      <p:regular r:id="rId33"/>
      <p:bold r:id="rId34"/>
      <p:italic r:id="rId35"/>
      <p:boldItalic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  <p:embeddedFont>
      <p:font typeface="ShellBold" panose="00000800000000000000" charset="0"/>
      <p:regular r:id="rId41"/>
      <p:bold r:id="rId42"/>
    </p:embeddedFont>
    <p:embeddedFont>
      <p:font typeface="ShellBook" panose="00000500000000000000" charset="0"/>
      <p:regular r:id="rId43"/>
    </p:embeddedFont>
    <p:embeddedFont>
      <p:font typeface="ShellMedium" panose="020B0604020202020204" charset="0"/>
      <p:regular r:id="rId4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7BE030-FCE6-E108-E1C7-F500E64F80FA}" name="Borggreven, Maarten W SIBV-FM/U/E" initials="BMWSF" userId="S::Maarten.Borggreven@shell.com::c6cb1dfd-9eb4-4ebe-a434-32591d89e0af" providerId="AD"/>
  <p188:author id="{A6F5BA43-D5A4-8FC1-63B0-C21E95D4886E}" name="Wenji-Lomi, Gerda M SN-HRGF/BN" initials="WLGMSH" userId="S::Gerda.Wenji-Lomi@shell.com::6ec750e2-4ef2-4296-a2fd-183b886edba6" providerId="AD"/>
  <p188:author id="{D6460455-533E-10BA-02CB-A660AEAA62B1}" name="Naomi van der Ende" initials="Nv" userId="baa66c5d26bf3f87" providerId="Windows Live"/>
  <p188:author id="{D5344D5F-1D90-74D4-F21D-7043B186AE11}" name="Steenhuis, Alger SIBV-FT/P" initials="SASF" userId="S::Alger.Steenhuis@shell.com::56497ec2-ed29-406c-adc3-4f2c70401dd5" providerId="AD"/>
  <p188:author id="{36CBC69A-28E5-7379-3FF6-5B3F9C26619B}" name="Wenji-Lomi, Gerda M SN-HRGF/BN" initials="WS" userId="S::gerda.wenji-lomi@shell.com::6ec750e2-4ef2-4296-a2fd-183b886edba6" providerId="AD"/>
  <p188:author id="{5A8C669E-94D3-9712-EBA6-5AAAE705F388}" name="Hautvast - Trebus, Joyce JM SIBV-LSC/CNL" initials="JH" userId="S::Joyce.Trebus@shell.com::dca51f08-17ec-48ff-9d10-f3516e4b2fbc" providerId="AD"/>
  <p188:author id="{CD1933A1-4394-FB78-5E5F-24C431BA6758}" name="van der Ende, Naomi (Amsterdam)" initials="vdEN(" userId="S::naomi.van.der.ende@towerswatson.com::c05df623-a76e-442b-a0f3-e2da29ecc6c5" providerId="AD"/>
  <p188:author id="{813CA3CE-CA29-1A46-3EAB-6AA40AA0F173}" name="van der Heijde, Wouter A SN-HRGF/B" initials="vdHWASH" userId="S::Wouter.VanDerHeijde@shell.com::4af00e8d-cdbf-4fb4-8e15-3b03bde5d4d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8E1"/>
    <a:srgbClr val="404040"/>
    <a:srgbClr val="D0ECF1"/>
    <a:srgbClr val="DD1D21"/>
    <a:srgbClr val="BED50F"/>
    <a:srgbClr val="66C5D2"/>
    <a:srgbClr val="EB8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354678-D25F-9C7F-A8E4-F8C61D44BDDA}" v="1" dt="2024-08-08T07:33:54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8.fntdata"/><Relationship Id="rId21" Type="http://schemas.openxmlformats.org/officeDocument/2006/relationships/slide" Target="slides/slide15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5.fntdata"/><Relationship Id="rId49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tvast - Trebus, Joyce JM SIBV-LSC/CN" userId="S::joyce.trebus@shell.com::dca51f08-17ec-48ff-9d10-f3516e4b2fbc" providerId="AD" clId="Web-{29DDB022-2695-DCB7-3F2F-DEEEFD849EE3}"/>
    <pc:docChg chg="delSld sldOrd">
      <pc:chgData name="Hautvast - Trebus, Joyce JM SIBV-LSC/CN" userId="S::joyce.trebus@shell.com::dca51f08-17ec-48ff-9d10-f3516e4b2fbc" providerId="AD" clId="Web-{29DDB022-2695-DCB7-3F2F-DEEEFD849EE3}" dt="2024-06-26T14:34:41.006" v="33"/>
      <pc:docMkLst>
        <pc:docMk/>
      </pc:docMkLst>
      <pc:sldChg chg="del">
        <pc:chgData name="Hautvast - Trebus, Joyce JM SIBV-LSC/CN" userId="S::joyce.trebus@shell.com::dca51f08-17ec-48ff-9d10-f3516e4b2fbc" providerId="AD" clId="Web-{29DDB022-2695-DCB7-3F2F-DEEEFD849EE3}" dt="2024-06-26T14:34:18.568" v="21"/>
        <pc:sldMkLst>
          <pc:docMk/>
          <pc:sldMk cId="2042496859" sldId="404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26.365" v="25"/>
        <pc:sldMkLst>
          <pc:docMk/>
          <pc:sldMk cId="0" sldId="405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28.303" v="26"/>
        <pc:sldMkLst>
          <pc:docMk/>
          <pc:sldMk cId="1612016003" sldId="406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28.725" v="27"/>
        <pc:sldMkLst>
          <pc:docMk/>
          <pc:sldMk cId="4231666993" sldId="407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30.350" v="28"/>
        <pc:sldMkLst>
          <pc:docMk/>
          <pc:sldMk cId="3070244156" sldId="408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32.366" v="29"/>
        <pc:sldMkLst>
          <pc:docMk/>
          <pc:sldMk cId="4211419742" sldId="409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33.225" v="30"/>
        <pc:sldMkLst>
          <pc:docMk/>
          <pc:sldMk cId="3634557431" sldId="410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36.178" v="31"/>
        <pc:sldMkLst>
          <pc:docMk/>
          <pc:sldMk cId="2616276395" sldId="411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37.397" v="32"/>
        <pc:sldMkLst>
          <pc:docMk/>
          <pc:sldMk cId="256240370" sldId="412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19.490" v="22"/>
        <pc:sldMkLst>
          <pc:docMk/>
          <pc:sldMk cId="2528576920" sldId="414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21.865" v="23"/>
        <pc:sldMkLst>
          <pc:docMk/>
          <pc:sldMk cId="2529669660" sldId="416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25.350" v="24"/>
        <pc:sldMkLst>
          <pc:docMk/>
          <pc:sldMk cId="2702790727" sldId="417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17.584" v="20"/>
        <pc:sldMkLst>
          <pc:docMk/>
          <pc:sldMk cId="3861594319" sldId="418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46.223" v="4"/>
        <pc:sldMkLst>
          <pc:docMk/>
          <pc:sldMk cId="3482830638" sldId="2147471040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47.176" v="5"/>
        <pc:sldMkLst>
          <pc:docMk/>
          <pc:sldMk cId="1785641526" sldId="2147471041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49.036" v="6"/>
        <pc:sldMkLst>
          <pc:docMk/>
          <pc:sldMk cId="2168308611" sldId="2147471042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50.395" v="7"/>
        <pc:sldMkLst>
          <pc:docMk/>
          <pc:sldMk cId="1643008896" sldId="2147471043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52.286" v="8"/>
        <pc:sldMkLst>
          <pc:docMk/>
          <pc:sldMk cId="2291049105" sldId="2147471044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55.739" v="9"/>
        <pc:sldMkLst>
          <pc:docMk/>
          <pc:sldMk cId="810995993" sldId="2147471045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57.817" v="10"/>
        <pc:sldMkLst>
          <pc:docMk/>
          <pc:sldMk cId="47050051" sldId="2147471046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00.552" v="11"/>
        <pc:sldMkLst>
          <pc:docMk/>
          <pc:sldMk cId="1512814715" sldId="2147471047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01.458" v="12"/>
        <pc:sldMkLst>
          <pc:docMk/>
          <pc:sldMk cId="2714572131" sldId="2147471048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05.271" v="13"/>
        <pc:sldMkLst>
          <pc:docMk/>
          <pc:sldMk cId="3784930875" sldId="2147471049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06.880" v="14"/>
        <pc:sldMkLst>
          <pc:docMk/>
          <pc:sldMk cId="1925487445" sldId="2147471050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08.427" v="15"/>
        <pc:sldMkLst>
          <pc:docMk/>
          <pc:sldMk cId="3666435033" sldId="2147471051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41.006" v="33"/>
        <pc:sldMkLst>
          <pc:docMk/>
          <pc:sldMk cId="93110920" sldId="2147471057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09.162" v="16"/>
        <pc:sldMkLst>
          <pc:docMk/>
          <pc:sldMk cId="3283783398" sldId="2147471072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11.052" v="17"/>
        <pc:sldMkLst>
          <pc:docMk/>
          <pc:sldMk cId="884053439" sldId="2147471073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13.615" v="18"/>
        <pc:sldMkLst>
          <pc:docMk/>
          <pc:sldMk cId="3551748233" sldId="2147471074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4:15.662" v="19"/>
        <pc:sldMkLst>
          <pc:docMk/>
          <pc:sldMk cId="258434997" sldId="2147471075"/>
        </pc:sldMkLst>
      </pc:sldChg>
      <pc:sldChg chg="ord">
        <pc:chgData name="Hautvast - Trebus, Joyce JM SIBV-LSC/CN" userId="S::joyce.trebus@shell.com::dca51f08-17ec-48ff-9d10-f3516e4b2fbc" providerId="AD" clId="Web-{29DDB022-2695-DCB7-3F2F-DEEEFD849EE3}" dt="2024-06-26T14:33:28.707" v="0"/>
        <pc:sldMkLst>
          <pc:docMk/>
          <pc:sldMk cId="3121628941" sldId="2147471082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43.208" v="1"/>
        <pc:sldMkLst>
          <pc:docMk/>
          <pc:sldMk cId="892593855" sldId="2147471083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44.708" v="2"/>
        <pc:sldMkLst>
          <pc:docMk/>
          <pc:sldMk cId="1000558103" sldId="2147471084"/>
        </pc:sldMkLst>
      </pc:sldChg>
      <pc:sldChg chg="del">
        <pc:chgData name="Hautvast - Trebus, Joyce JM SIBV-LSC/CN" userId="S::joyce.trebus@shell.com::dca51f08-17ec-48ff-9d10-f3516e4b2fbc" providerId="AD" clId="Web-{29DDB022-2695-DCB7-3F2F-DEEEFD849EE3}" dt="2024-06-26T14:33:45.505" v="3"/>
        <pc:sldMkLst>
          <pc:docMk/>
          <pc:sldMk cId="1175631872" sldId="2147471085"/>
        </pc:sldMkLst>
      </pc:sldChg>
    </pc:docChg>
  </pc:docChgLst>
  <pc:docChgLst>
    <pc:chgData clId="Web-{BE354678-D25F-9C7F-A8E4-F8C61D44BDDA}"/>
    <pc:docChg chg="delSld">
      <pc:chgData name="" userId="" providerId="" clId="Web-{BE354678-D25F-9C7F-A8E4-F8C61D44BDDA}" dt="2024-08-08T07:33:54.667" v="0"/>
      <pc:docMkLst>
        <pc:docMk/>
      </pc:docMkLst>
      <pc:sldChg chg="del">
        <pc:chgData name="" userId="" providerId="" clId="Web-{BE354678-D25F-9C7F-A8E4-F8C61D44BDDA}" dt="2024-08-08T07:33:54.667" v="0"/>
        <pc:sldMkLst>
          <pc:docMk/>
          <pc:sldMk cId="280295151" sldId="21474710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ShellMedium" panose="00000600000000000000" pitchFamily="50" charset="0"/>
              </a:rPr>
              <a:pPr/>
              <a:t>08/08/2024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>
                <a:latin typeface="ShellMedium" panose="00000600000000000000" pitchFamily="50" charset="0"/>
              </a:rPr>
              <a:pPr/>
              <a:t>08/08/2024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GB">
                <a:latin typeface="ShellMedium"/>
              </a:rPr>
              <a:t>We </a:t>
            </a:r>
            <a:r>
              <a:rPr lang="en-GB" err="1">
                <a:latin typeface="ShellMedium"/>
              </a:rPr>
              <a:t>delen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vandaag</a:t>
            </a:r>
            <a:r>
              <a:rPr lang="en-GB">
                <a:latin typeface="ShellMedium"/>
              </a:rPr>
              <a:t> de </a:t>
            </a:r>
            <a:r>
              <a:rPr lang="en-GB" err="1">
                <a:latin typeface="ShellMedium"/>
              </a:rPr>
              <a:t>voorstellen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zoals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zijn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opgesteld</a:t>
            </a:r>
            <a:r>
              <a:rPr lang="en-GB">
                <a:latin typeface="ShellMedium"/>
              </a:rPr>
              <a:t> door Shell NL </a:t>
            </a:r>
            <a:r>
              <a:rPr lang="en-GB" err="1">
                <a:latin typeface="ShellMedium"/>
              </a:rPr>
              <a:t>en</a:t>
            </a:r>
            <a:r>
              <a:rPr lang="en-GB">
                <a:latin typeface="ShellMedium"/>
              </a:rPr>
              <a:t> de COR</a:t>
            </a:r>
          </a:p>
          <a:p>
            <a:pPr marL="285750" indent="-285750">
              <a:buFont typeface="Calibri"/>
              <a:buChar char="-"/>
            </a:pPr>
            <a:r>
              <a:rPr lang="en-GB" err="1">
                <a:latin typeface="ShellMedium"/>
              </a:rPr>
              <a:t>Bestuur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moet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hier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zelf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een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toets</a:t>
            </a:r>
            <a:r>
              <a:rPr lang="en-GB">
                <a:latin typeface="ShellMedium"/>
              </a:rPr>
              <a:t> op </a:t>
            </a:r>
            <a:r>
              <a:rPr lang="en-GB" err="1">
                <a:latin typeface="ShellMedium"/>
              </a:rPr>
              <a:t>doen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dus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nog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niet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zeker</a:t>
            </a:r>
            <a:endParaRPr lang="en-GB" err="1"/>
          </a:p>
          <a:p>
            <a:pPr marL="285750" indent="-285750">
              <a:buFont typeface="Calibri"/>
              <a:buChar char="-"/>
            </a:pPr>
            <a:r>
              <a:rPr lang="en-GB" err="1">
                <a:latin typeface="ShellMedium"/>
              </a:rPr>
              <a:t>Belangrijk</a:t>
            </a:r>
            <a:r>
              <a:rPr lang="en-GB">
                <a:latin typeface="ShellMedium"/>
              </a:rPr>
              <a:t> om </a:t>
            </a:r>
            <a:r>
              <a:rPr lang="en-GB" err="1">
                <a:latin typeface="ShellMedium"/>
              </a:rPr>
              <a:t>jullie</a:t>
            </a:r>
            <a:r>
              <a:rPr lang="en-GB">
                <a:latin typeface="ShellMedium"/>
              </a:rPr>
              <a:t> nu </a:t>
            </a:r>
            <a:r>
              <a:rPr lang="en-GB" err="1">
                <a:latin typeface="ShellMedium"/>
              </a:rPr>
              <a:t>te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informeren</a:t>
            </a:r>
            <a:r>
              <a:rPr lang="en-GB">
                <a:latin typeface="ShellMedium"/>
              </a:rPr>
              <a:t>. 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2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11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6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  <a:br>
              <a:rPr lang="en-GB">
                <a:latin typeface="ShellMedium" panose="00000600000000000000" pitchFamily="50" charset="0"/>
              </a:rPr>
            </a:br>
            <a:endParaRPr lang="en-GB">
              <a:latin typeface="ShellMedium" panose="00000600000000000000" pitchFamily="50" charset="0"/>
            </a:endParaRPr>
          </a:p>
          <a:p>
            <a:r>
              <a:rPr lang="nl-NL"/>
              <a:t>De deelnemers in de SNPS-regeling bouwen namelijk nu al op in een premieregeling. </a:t>
            </a:r>
          </a:p>
          <a:p>
            <a:endParaRPr lang="nl-NL"/>
          </a:p>
          <a:p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SNPS; </a:t>
            </a:r>
            <a:r>
              <a:rPr lang="nl-NL" err="1">
                <a:latin typeface="ShellMedium"/>
              </a:rPr>
              <a:t>yellow</a:t>
            </a:r>
            <a:r>
              <a:rPr lang="nl-NL">
                <a:latin typeface="ShellMedium"/>
              </a:rPr>
              <a:t> line </a:t>
            </a:r>
            <a:r>
              <a:rPr lang="nl-NL" err="1">
                <a:latin typeface="ShellMedium"/>
              </a:rPr>
              <a:t>indicates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current</a:t>
            </a:r>
            <a:r>
              <a:rPr lang="nl-NL">
                <a:latin typeface="ShellMedium"/>
              </a:rPr>
              <a:t> premium </a:t>
            </a:r>
            <a:r>
              <a:rPr lang="nl-NL" err="1">
                <a:latin typeface="ShellMedium"/>
              </a:rPr>
              <a:t>contribution</a:t>
            </a:r>
            <a:r>
              <a:rPr lang="nl-NL">
                <a:latin typeface="ShellMedium"/>
              </a:rPr>
              <a:t>,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dependent</a:t>
            </a:r>
            <a:r>
              <a:rPr lang="nl-NL">
                <a:latin typeface="ShellMedium"/>
              </a:rPr>
              <a:t> ladder. In </a:t>
            </a:r>
            <a:r>
              <a:rPr lang="nl-NL" err="1">
                <a:latin typeface="ShellMedium"/>
              </a:rPr>
              <a:t>future</a:t>
            </a:r>
            <a:r>
              <a:rPr lang="nl-NL">
                <a:latin typeface="ShellMedium"/>
              </a:rPr>
              <a:t> flat premium (red line) </a:t>
            </a:r>
            <a:r>
              <a:rPr lang="nl-NL" err="1">
                <a:latin typeface="ShellMedium"/>
              </a:rPr>
              <a:t>applies</a:t>
            </a:r>
            <a:r>
              <a:rPr lang="nl-NL">
                <a:latin typeface="ShellMedium"/>
              </a:rPr>
              <a:t> ;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younger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up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elder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down. Employees </a:t>
            </a:r>
            <a:r>
              <a:rPr lang="nl-NL" err="1">
                <a:latin typeface="ShellMedium"/>
              </a:rPr>
              <a:t>who</a:t>
            </a:r>
            <a:r>
              <a:rPr lang="nl-NL">
                <a:latin typeface="ShellMedium"/>
              </a:rPr>
              <a:t> suffer a </a:t>
            </a:r>
            <a:r>
              <a:rPr lang="nl-NL" err="1">
                <a:latin typeface="ShellMedium"/>
              </a:rPr>
              <a:t>loss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will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through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their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salary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reinvested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employee in pension </a:t>
            </a:r>
            <a:r>
              <a:rPr lang="nl-NL" err="1">
                <a:latin typeface="ShellMedium"/>
              </a:rPr>
              <a:t>scheme</a:t>
            </a:r>
            <a:r>
              <a:rPr lang="nl-NL">
                <a:latin typeface="ShellMedium"/>
              </a:rPr>
              <a:t>).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2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13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68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nl-NL">
                <a:effectLst/>
                <a:latin typeface="ShellMedium"/>
              </a:rPr>
              <a:t>In </a:t>
            </a:r>
            <a:r>
              <a:rPr lang="nl-NL" err="1">
                <a:effectLst/>
                <a:latin typeface="ShellMedium"/>
              </a:rPr>
              <a:t>voice</a:t>
            </a:r>
            <a:r>
              <a:rPr lang="nl-NL">
                <a:effectLst/>
                <a:latin typeface="ShellMedium"/>
              </a:rPr>
              <a:t> over: bij huidige dekkingsgraad (135%) in </a:t>
            </a:r>
            <a:r>
              <a:rPr lang="nl-NL">
                <a:latin typeface="ShellMedium"/>
              </a:rPr>
              <a:t>80-90</a:t>
            </a:r>
            <a:r>
              <a:rPr lang="nl-NL">
                <a:effectLst/>
                <a:latin typeface="ShellMedium"/>
              </a:rPr>
              <a:t>% van de </a:t>
            </a:r>
            <a:r>
              <a:rPr lang="nl-NL" err="1">
                <a:effectLst/>
                <a:latin typeface="ShellMedium"/>
              </a:rPr>
              <a:t>scenraio's</a:t>
            </a:r>
            <a:r>
              <a:rPr lang="nl-NL">
                <a:effectLst/>
                <a:latin typeface="ShellMedium"/>
              </a:rPr>
              <a:t> beter uitkomst)</a:t>
            </a:r>
            <a:endParaRPr lang="en-US">
              <a:latin typeface="ShellMedium"/>
            </a:endParaRPr>
          </a:p>
          <a:p>
            <a:pPr>
              <a:defRPr/>
            </a:pPr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 SSPF. </a:t>
            </a:r>
            <a:r>
              <a:rPr lang="nl-NL" err="1">
                <a:latin typeface="ShellMedium"/>
              </a:rPr>
              <a:t>Main</a:t>
            </a:r>
            <a:r>
              <a:rPr lang="nl-NL">
                <a:latin typeface="ShellMedium"/>
              </a:rPr>
              <a:t> decision to be taken there is what to do with already accrued rights (applies to actives but also to pensioners and deferred, former employees).- The options are transfer of those rights to new system (is default) or leave behind ( is </a:t>
            </a:r>
            <a:r>
              <a:rPr lang="nl-NL" err="1">
                <a:latin typeface="ShellMedium"/>
              </a:rPr>
              <a:t>exception</a:t>
            </a:r>
            <a:r>
              <a:rPr lang="nl-NL">
                <a:latin typeface="ShellMedium"/>
              </a:rPr>
              <a:t>; </a:t>
            </a:r>
            <a:r>
              <a:rPr lang="nl-NL" err="1">
                <a:latin typeface="ShellMedium"/>
              </a:rPr>
              <a:t>only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possible</a:t>
            </a:r>
            <a:r>
              <a:rPr lang="nl-NL">
                <a:latin typeface="ShellMedium"/>
              </a:rPr>
              <a:t>  </a:t>
            </a:r>
            <a:r>
              <a:rPr lang="nl-NL" err="1">
                <a:latin typeface="ShellMedium"/>
              </a:rPr>
              <a:t>if</a:t>
            </a:r>
            <a:r>
              <a:rPr lang="nl-NL">
                <a:latin typeface="ShellMedium"/>
              </a:rPr>
              <a:t> transfer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in </a:t>
            </a:r>
            <a:r>
              <a:rPr lang="nl-NL" err="1">
                <a:latin typeface="ShellMedium"/>
              </a:rPr>
              <a:t>disproportionate</a:t>
            </a:r>
            <a:r>
              <a:rPr lang="nl-NL">
                <a:latin typeface="ShellMedium"/>
              </a:rPr>
              <a:t> disadvantage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certain</a:t>
            </a:r>
            <a:r>
              <a:rPr lang="nl-NL">
                <a:latin typeface="ShellMedium"/>
              </a:rPr>
              <a:t> member er </a:t>
            </a:r>
            <a:r>
              <a:rPr lang="nl-NL" err="1">
                <a:latin typeface="ShellMedium"/>
              </a:rPr>
              <a:t>groups</a:t>
            </a:r>
            <a:r>
              <a:rPr lang="nl-NL">
                <a:latin typeface="ShellMedium"/>
              </a:rPr>
              <a:t>).</a:t>
            </a:r>
          </a:p>
          <a:p>
            <a:pPr>
              <a:defRPr/>
            </a:pPr>
            <a:r>
              <a:rPr lang="nl-NL">
                <a:latin typeface="ShellMedium"/>
              </a:rPr>
              <a:t>We </a:t>
            </a:r>
            <a:r>
              <a:rPr lang="nl-NL" err="1">
                <a:latin typeface="ShellMedium"/>
              </a:rPr>
              <a:t>propose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only</a:t>
            </a:r>
            <a:r>
              <a:rPr lang="nl-NL">
                <a:latin typeface="ShellMedium"/>
              </a:rPr>
              <a:t> do transfer </a:t>
            </a:r>
            <a:r>
              <a:rPr lang="nl-NL" err="1">
                <a:latin typeface="ShellMedium"/>
              </a:rPr>
              <a:t>if</a:t>
            </a:r>
            <a:r>
              <a:rPr lang="nl-NL">
                <a:latin typeface="ShellMedium"/>
              </a:rPr>
              <a:t> financial </a:t>
            </a:r>
            <a:r>
              <a:rPr lang="nl-NL" err="1">
                <a:latin typeface="ShellMedium"/>
              </a:rPr>
              <a:t>position</a:t>
            </a:r>
            <a:r>
              <a:rPr lang="nl-NL">
                <a:latin typeface="ShellMedium"/>
              </a:rPr>
              <a:t> of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fund   is </a:t>
            </a:r>
            <a:r>
              <a:rPr lang="nl-NL" err="1">
                <a:latin typeface="ShellMedium"/>
              </a:rPr>
              <a:t>such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transfer is </a:t>
            </a:r>
            <a:r>
              <a:rPr lang="nl-NL" err="1">
                <a:latin typeface="ShellMedium"/>
              </a:rPr>
              <a:t>beneficial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members.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case </a:t>
            </a:r>
            <a:r>
              <a:rPr lang="nl-NL" err="1">
                <a:latin typeface="ShellMedium"/>
              </a:rPr>
              <a:t>if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coverage</a:t>
            </a:r>
            <a:r>
              <a:rPr lang="nl-NL">
                <a:latin typeface="ShellMedium"/>
              </a:rPr>
              <a:t> ratio is 125%. 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is a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A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huge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threshold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there</a:t>
            </a:r>
            <a:r>
              <a:rPr lang="nl-NL">
                <a:latin typeface="ShellMedium"/>
              </a:rPr>
              <a:t> are </a:t>
            </a:r>
            <a:r>
              <a:rPr lang="nl-NL" err="1">
                <a:latin typeface="ShellMedium"/>
              </a:rPr>
              <a:t>not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many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fuds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even have </a:t>
            </a:r>
            <a:r>
              <a:rPr lang="nl-NL" err="1">
                <a:latin typeface="ShellMedium"/>
              </a:rPr>
              <a:t>such</a:t>
            </a:r>
            <a:r>
              <a:rPr lang="nl-NL">
                <a:latin typeface="ShellMedium"/>
              </a:rPr>
              <a:t> a </a:t>
            </a:r>
            <a:r>
              <a:rPr lang="nl-NL" err="1">
                <a:latin typeface="ShellMedium"/>
              </a:rPr>
              <a:t>coverage</a:t>
            </a:r>
            <a:r>
              <a:rPr lang="nl-NL">
                <a:latin typeface="ShellMedium"/>
              </a:rPr>
              <a:t> ratio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all</a:t>
            </a:r>
            <a:r>
              <a:rPr lang="nl-NL">
                <a:latin typeface="ShellMedium"/>
              </a:rPr>
              <a:t> do </a:t>
            </a:r>
            <a:r>
              <a:rPr lang="nl-NL" err="1">
                <a:latin typeface="ShellMedium"/>
              </a:rPr>
              <a:t>value</a:t>
            </a:r>
            <a:r>
              <a:rPr lang="nl-NL">
                <a:latin typeface="ShellMedium"/>
              </a:rPr>
              <a:t> transfer)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important risk </a:t>
            </a:r>
            <a:r>
              <a:rPr lang="nl-NL" err="1">
                <a:latin typeface="ShellMedium"/>
              </a:rPr>
              <a:t>mitigation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members.</a:t>
            </a:r>
          </a:p>
          <a:p>
            <a:pPr>
              <a:defRPr/>
            </a:pPr>
            <a:r>
              <a:rPr lang="nl-NL" err="1">
                <a:latin typeface="ShellMedium"/>
              </a:rPr>
              <a:t>With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coverage</a:t>
            </a:r>
            <a:r>
              <a:rPr lang="nl-NL">
                <a:latin typeface="ShellMedium"/>
              </a:rPr>
              <a:t> ratio </a:t>
            </a:r>
            <a:r>
              <a:rPr lang="nl-NL" err="1">
                <a:latin typeface="ShellMedium"/>
              </a:rPr>
              <a:t>value</a:t>
            </a:r>
            <a:r>
              <a:rPr lang="nl-NL">
                <a:latin typeface="ShellMedium"/>
              </a:rPr>
              <a:t> transfer is </a:t>
            </a:r>
            <a:r>
              <a:rPr lang="nl-NL" err="1">
                <a:latin typeface="ShellMedium"/>
              </a:rPr>
              <a:t>favorable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members:</a:t>
            </a:r>
          </a:p>
          <a:p>
            <a:pPr>
              <a:defRPr/>
            </a:pPr>
            <a:r>
              <a:rPr lang="nl-NL">
                <a:latin typeface="ShellMedium"/>
              </a:rPr>
              <a:t>-</a:t>
            </a:r>
            <a:r>
              <a:rPr lang="nl-NL" err="1">
                <a:latin typeface="ShellMedium"/>
              </a:rPr>
              <a:t>Better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expected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outcomes</a:t>
            </a:r>
            <a:r>
              <a:rPr lang="nl-NL">
                <a:latin typeface="ShellMedium"/>
              </a:rPr>
              <a:t> in 67 % of </a:t>
            </a:r>
            <a:r>
              <a:rPr lang="nl-NL" err="1">
                <a:latin typeface="ShellMedium"/>
              </a:rPr>
              <a:t>all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economic</a:t>
            </a:r>
            <a:r>
              <a:rPr lang="nl-NL">
                <a:latin typeface="ShellMedium"/>
              </a:rPr>
              <a:t> scenario’s.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because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buffers of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fund are </a:t>
            </a:r>
            <a:r>
              <a:rPr lang="nl-NL" err="1">
                <a:latin typeface="ShellMedium"/>
              </a:rPr>
              <a:t>then</a:t>
            </a:r>
            <a:r>
              <a:rPr lang="nl-NL">
                <a:latin typeface="ShellMedium"/>
              </a:rPr>
              <a:t> made </a:t>
            </a:r>
            <a:r>
              <a:rPr lang="nl-NL" err="1">
                <a:latin typeface="ShellMedium"/>
              </a:rPr>
              <a:t>available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members; full </a:t>
            </a:r>
            <a:r>
              <a:rPr lang="nl-NL" err="1">
                <a:latin typeface="ShellMedium"/>
              </a:rPr>
              <a:t>compensation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move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a flat premium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initial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increase</a:t>
            </a:r>
            <a:r>
              <a:rPr lang="nl-NL">
                <a:latin typeface="ShellMedium"/>
              </a:rPr>
              <a:t> in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capital</a:t>
            </a:r>
            <a:r>
              <a:rPr lang="nl-NL">
                <a:latin typeface="ShellMedium"/>
              </a:rPr>
              <a:t>. Members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profit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from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new </a:t>
            </a:r>
            <a:r>
              <a:rPr lang="nl-NL" err="1">
                <a:latin typeface="ShellMedium"/>
              </a:rPr>
              <a:t>fiscal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rules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allows</a:t>
            </a:r>
            <a:r>
              <a:rPr lang="nl-NL">
                <a:latin typeface="ShellMedium"/>
              </a:rPr>
              <a:t> investment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added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entirely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capital</a:t>
            </a:r>
            <a:r>
              <a:rPr lang="nl-NL">
                <a:latin typeface="ShellMedium"/>
              </a:rPr>
              <a:t> (at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moment </a:t>
            </a:r>
            <a:r>
              <a:rPr lang="nl-NL" err="1">
                <a:latin typeface="ShellMedium"/>
              </a:rPr>
              <a:t>there</a:t>
            </a:r>
            <a:r>
              <a:rPr lang="nl-NL">
                <a:latin typeface="ShellMedium"/>
              </a:rPr>
              <a:t> is a limit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increase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wage</a:t>
            </a:r>
            <a:r>
              <a:rPr lang="nl-NL">
                <a:latin typeface="ShellMedium"/>
              </a:rPr>
              <a:t> or </a:t>
            </a:r>
            <a:r>
              <a:rPr lang="nl-NL" err="1">
                <a:latin typeface="ShellMedium"/>
              </a:rPr>
              <a:t>price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inflation</a:t>
            </a:r>
            <a:r>
              <a:rPr lang="nl-NL">
                <a:latin typeface="ShellMedium"/>
              </a:rPr>
              <a:t>. Of course investment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fluctuate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down), but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risk is </a:t>
            </a:r>
            <a:r>
              <a:rPr lang="nl-NL" err="1">
                <a:latin typeface="ShellMedium"/>
              </a:rPr>
              <a:t>mitigated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once</a:t>
            </a:r>
            <a:r>
              <a:rPr lang="nl-NL">
                <a:latin typeface="ShellMedium"/>
              </a:rPr>
              <a:t> pension is </a:t>
            </a:r>
            <a:r>
              <a:rPr lang="nl-NL" err="1">
                <a:latin typeface="ShellMedium"/>
              </a:rPr>
              <a:t>being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paid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spreading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over a </a:t>
            </a:r>
            <a:r>
              <a:rPr lang="nl-NL" err="1">
                <a:latin typeface="ShellMedium"/>
              </a:rPr>
              <a:t>period</a:t>
            </a:r>
            <a:r>
              <a:rPr lang="nl-NL">
                <a:latin typeface="ShellMedium"/>
              </a:rPr>
              <a:t> of 5 </a:t>
            </a:r>
            <a:r>
              <a:rPr lang="nl-NL" err="1">
                <a:latin typeface="ShellMedium"/>
              </a:rPr>
              <a:t>years</a:t>
            </a:r>
            <a:r>
              <a:rPr lang="nl-NL">
                <a:latin typeface="ShellMedium"/>
              </a:rPr>
              <a:t>.</a:t>
            </a:r>
          </a:p>
          <a:p>
            <a:pPr>
              <a:defRPr/>
            </a:pPr>
            <a:r>
              <a:rPr lang="nl-NL">
                <a:latin typeface="ShellMedium"/>
              </a:rPr>
              <a:t>- More </a:t>
            </a:r>
            <a:r>
              <a:rPr lang="nl-NL" err="1">
                <a:latin typeface="ShellMedium"/>
              </a:rPr>
              <a:t>equality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between</a:t>
            </a:r>
            <a:r>
              <a:rPr lang="nl-NL">
                <a:latin typeface="ShellMedium"/>
              </a:rPr>
              <a:t> employees (at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moment 2 different </a:t>
            </a:r>
            <a:r>
              <a:rPr lang="nl-NL" err="1">
                <a:latin typeface="ShellMedium"/>
              </a:rPr>
              <a:t>schemes</a:t>
            </a:r>
            <a:r>
              <a:rPr lang="nl-NL">
                <a:latin typeface="ShellMedium"/>
              </a:rPr>
              <a:t>). Value transfer </a:t>
            </a:r>
            <a:r>
              <a:rPr lang="nl-NL" err="1">
                <a:latin typeface="ShellMedium"/>
              </a:rPr>
              <a:t>applies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all</a:t>
            </a:r>
            <a:r>
              <a:rPr lang="nl-NL">
                <a:latin typeface="ShellMedium"/>
              </a:rPr>
              <a:t> employees (SSPF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SNPS employees) </a:t>
            </a:r>
          </a:p>
          <a:p>
            <a:pPr>
              <a:defRPr/>
            </a:pPr>
            <a:r>
              <a:rPr lang="nl-NL">
                <a:latin typeface="ShellMedium"/>
              </a:rPr>
              <a:t>-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address</a:t>
            </a:r>
            <a:r>
              <a:rPr lang="nl-NL">
                <a:latin typeface="ShellMedium"/>
              </a:rPr>
              <a:t> concern of </a:t>
            </a:r>
            <a:r>
              <a:rPr lang="nl-NL" err="1">
                <a:latin typeface="ShellMedium"/>
              </a:rPr>
              <a:t>retirees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avoid</a:t>
            </a:r>
            <a:r>
              <a:rPr lang="nl-NL">
                <a:latin typeface="ShellMedium"/>
              </a:rPr>
              <a:t> pensions </a:t>
            </a:r>
            <a:r>
              <a:rPr lang="nl-NL" err="1">
                <a:latin typeface="ShellMedium"/>
              </a:rPr>
              <a:t>being</a:t>
            </a:r>
            <a:r>
              <a:rPr lang="nl-NL">
                <a:latin typeface="ShellMedium"/>
              </a:rPr>
              <a:t> cut (at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moment 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sponsor </a:t>
            </a:r>
            <a:r>
              <a:rPr lang="nl-NL" err="1">
                <a:latin typeface="ShellMedium"/>
              </a:rPr>
              <a:t>guarantee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prevents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)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creating</a:t>
            </a:r>
            <a:r>
              <a:rPr lang="nl-NL">
                <a:latin typeface="ShellMedium"/>
              </a:rPr>
              <a:t> a special risk reserve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limits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chance on pension cuts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on </a:t>
            </a:r>
            <a:r>
              <a:rPr lang="nl-NL" err="1">
                <a:latin typeface="ShellMedium"/>
              </a:rPr>
              <a:t>average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less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% </a:t>
            </a:r>
            <a:r>
              <a:rPr lang="nl-NL" err="1">
                <a:latin typeface="ShellMedium"/>
              </a:rPr>
              <a:t>during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first 15 </a:t>
            </a:r>
            <a:r>
              <a:rPr lang="nl-NL" err="1">
                <a:latin typeface="ShellMedium"/>
              </a:rPr>
              <a:t>years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after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. We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want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pension fund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offer </a:t>
            </a:r>
            <a:r>
              <a:rPr lang="nl-NL" err="1">
                <a:latin typeface="ShellMedium"/>
              </a:rPr>
              <a:t>pensioners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option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chose a </a:t>
            </a:r>
            <a:r>
              <a:rPr lang="nl-NL" err="1">
                <a:latin typeface="ShellMedium"/>
              </a:rPr>
              <a:t>defensive</a:t>
            </a:r>
            <a:r>
              <a:rPr lang="nl-NL">
                <a:latin typeface="ShellMedium"/>
              </a:rPr>
              <a:t> investment profile or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chose a </a:t>
            </a:r>
            <a:r>
              <a:rPr lang="nl-NL" err="1">
                <a:latin typeface="ShellMedium"/>
              </a:rPr>
              <a:t>fixed</a:t>
            </a:r>
            <a:r>
              <a:rPr lang="nl-NL">
                <a:latin typeface="ShellMedium"/>
              </a:rPr>
              <a:t> pension (</a:t>
            </a:r>
            <a:r>
              <a:rPr lang="nl-NL" err="1">
                <a:latin typeface="ShellMedium"/>
              </a:rPr>
              <a:t>with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external</a:t>
            </a:r>
            <a:r>
              <a:rPr lang="nl-NL">
                <a:latin typeface="ShellMedium"/>
              </a:rPr>
              <a:t> party).</a:t>
            </a:r>
          </a:p>
          <a:p>
            <a:pPr>
              <a:defRPr/>
            </a:pPr>
            <a:r>
              <a:rPr lang="nl-NL">
                <a:latin typeface="ShellMedium"/>
              </a:rPr>
              <a:t>-Value transfer is more </a:t>
            </a:r>
            <a:r>
              <a:rPr lang="nl-NL" err="1">
                <a:latin typeface="ShellMedium"/>
              </a:rPr>
              <a:t>sustainable</a:t>
            </a:r>
            <a:r>
              <a:rPr lang="nl-NL">
                <a:latin typeface="ShellMedium"/>
              </a:rPr>
              <a:t>. </a:t>
            </a:r>
            <a:r>
              <a:rPr lang="nl-NL" err="1">
                <a:latin typeface="ShellMedium"/>
              </a:rPr>
              <a:t>There</a:t>
            </a:r>
            <a:r>
              <a:rPr lang="nl-NL">
                <a:latin typeface="ShellMedium"/>
              </a:rPr>
              <a:t> is a  </a:t>
            </a:r>
            <a:r>
              <a:rPr lang="nl-NL" err="1">
                <a:latin typeface="ShellMedium"/>
              </a:rPr>
              <a:t>limited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number</a:t>
            </a:r>
            <a:r>
              <a:rPr lang="nl-NL">
                <a:latin typeface="ShellMedium"/>
              </a:rPr>
              <a:t> of companies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do </a:t>
            </a:r>
            <a:r>
              <a:rPr lang="nl-NL" err="1">
                <a:latin typeface="ShellMedium"/>
              </a:rPr>
              <a:t>not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apply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value</a:t>
            </a:r>
            <a:r>
              <a:rPr lang="nl-NL">
                <a:latin typeface="ShellMedium"/>
              </a:rPr>
              <a:t> transfer but chose a hard close (</a:t>
            </a:r>
            <a:r>
              <a:rPr lang="nl-NL" err="1">
                <a:latin typeface="ShellMedium"/>
              </a:rPr>
              <a:t>leaving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accrued</a:t>
            </a:r>
            <a:r>
              <a:rPr lang="nl-NL">
                <a:latin typeface="ShellMedium"/>
              </a:rPr>
              <a:t> pensions in </a:t>
            </a:r>
            <a:r>
              <a:rPr lang="nl-NL" err="1">
                <a:latin typeface="ShellMedium"/>
              </a:rPr>
              <a:t>current</a:t>
            </a:r>
            <a:r>
              <a:rPr lang="nl-NL">
                <a:latin typeface="ShellMedium"/>
              </a:rPr>
              <a:t> system).  The question is </a:t>
            </a:r>
            <a:r>
              <a:rPr lang="nl-NL" err="1">
                <a:latin typeface="ShellMedium"/>
              </a:rPr>
              <a:t>how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sustainable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is. </a:t>
            </a:r>
            <a:r>
              <a:rPr lang="nl-NL" err="1">
                <a:latin typeface="ShellMedium"/>
              </a:rPr>
              <a:t>Government</a:t>
            </a:r>
            <a:r>
              <a:rPr lang="nl-NL">
                <a:latin typeface="ShellMedium"/>
              </a:rPr>
              <a:t> has proven in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past </a:t>
            </a:r>
            <a:r>
              <a:rPr lang="nl-NL" err="1">
                <a:latin typeface="ShellMedium"/>
              </a:rPr>
              <a:t>not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reliable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with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such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exceptions</a:t>
            </a:r>
            <a:r>
              <a:rPr lang="nl-NL">
                <a:latin typeface="ShellMedium"/>
              </a:rPr>
              <a:t>.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risk of </a:t>
            </a:r>
            <a:r>
              <a:rPr lang="nl-NL" err="1">
                <a:latin typeface="ShellMedium"/>
              </a:rPr>
              <a:t>finding</a:t>
            </a:r>
            <a:r>
              <a:rPr lang="nl-NL">
                <a:latin typeface="ShellMedium"/>
              </a:rPr>
              <a:t>  companies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will</a:t>
            </a:r>
            <a:r>
              <a:rPr lang="nl-NL">
                <a:latin typeface="ShellMedium"/>
              </a:rPr>
              <a:t> continue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administer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closed</a:t>
            </a:r>
            <a:r>
              <a:rPr lang="nl-NL">
                <a:latin typeface="ShellMedium"/>
              </a:rPr>
              <a:t> funds. </a:t>
            </a:r>
            <a:endParaRPr lang="nl-NL"/>
          </a:p>
          <a:p>
            <a:pPr marL="0" marR="0" lvl="0" indent="0" algn="l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>
              <a:effectLst/>
              <a:latin typeface="Segoe UI"/>
              <a:cs typeface="Segoe UI"/>
            </a:endParaRPr>
          </a:p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12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Dit</a:t>
            </a:r>
            <a:r>
              <a:rPr lang="en-US"/>
              <a:t> is ter </a:t>
            </a:r>
            <a:r>
              <a:rPr lang="en-US" err="1"/>
              <a:t>illustratie</a:t>
            </a:r>
            <a:r>
              <a:rPr lang="en-US"/>
              <a:t> </a:t>
            </a:r>
            <a:r>
              <a:rPr lang="en-US" err="1"/>
              <a:t>waarom</a:t>
            </a:r>
            <a:r>
              <a:rPr lang="en-US"/>
              <a:t> </a:t>
            </a:r>
            <a:r>
              <a:rPr lang="en-US" err="1"/>
              <a:t>gekozen</a:t>
            </a:r>
            <a:r>
              <a:rPr lang="en-US"/>
              <a:t> is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invaren</a:t>
            </a:r>
            <a:r>
              <a:rPr lang="en-US"/>
              <a:t> op basis de </a:t>
            </a:r>
            <a:r>
              <a:rPr lang="en-US" err="1"/>
              <a:t>daadwerkelijk</a:t>
            </a:r>
            <a:r>
              <a:rPr lang="en-US"/>
              <a:t> </a:t>
            </a:r>
            <a:r>
              <a:rPr lang="en-US" err="1"/>
              <a:t>doorrekeningen</a:t>
            </a:r>
            <a:r>
              <a:rPr lang="en-US"/>
              <a:t>.</a:t>
            </a:r>
          </a:p>
          <a:p>
            <a:r>
              <a:rPr lang="en-US" err="1"/>
              <a:t>Geen</a:t>
            </a:r>
            <a:r>
              <a:rPr lang="en-US"/>
              <a:t> </a:t>
            </a:r>
            <a:r>
              <a:rPr lang="en-US" err="1"/>
              <a:t>indivuele</a:t>
            </a:r>
            <a:r>
              <a:rPr lang="en-US"/>
              <a:t> </a:t>
            </a:r>
            <a:r>
              <a:rPr lang="en-US" err="1"/>
              <a:t>keuze</a:t>
            </a:r>
            <a:endParaRPr lang="en-US"/>
          </a:p>
          <a:p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geen</a:t>
            </a:r>
            <a:r>
              <a:rPr lang="en-US"/>
              <a:t> </a:t>
            </a:r>
            <a:r>
              <a:rPr lang="en-US" err="1"/>
              <a:t>rechten</a:t>
            </a:r>
            <a:r>
              <a:rPr lang="en-US"/>
              <a:t> aan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ontleend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73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hellMedium"/>
              </a:rPr>
              <a:t>Staaf </a:t>
            </a:r>
            <a:r>
              <a:rPr lang="en-US" err="1">
                <a:latin typeface="ShellMedium"/>
              </a:rPr>
              <a:t>diagrammen</a:t>
            </a:r>
            <a:r>
              <a:rPr lang="en-US">
                <a:latin typeface="ShellMedium"/>
              </a:rPr>
              <a:t> show average pension outcomes after pension date in euro’s of today (so you can compare with your current salary level). OO </a:t>
            </a:r>
            <a:r>
              <a:rPr lang="en-US" err="1">
                <a:latin typeface="ShellMedium"/>
              </a:rPr>
              <a:t>extrem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slecht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en</a:t>
            </a:r>
            <a:r>
              <a:rPr lang="en-US">
                <a:latin typeface="ShellMedium"/>
              </a:rPr>
              <a:t> extreme </a:t>
            </a:r>
            <a:r>
              <a:rPr lang="en-US" err="1">
                <a:latin typeface="ShellMedium"/>
              </a:rPr>
              <a:t>goed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… </a:t>
            </a:r>
            <a:r>
              <a:rPr lang="en-US" err="1">
                <a:latin typeface="ShellMedium"/>
              </a:rPr>
              <a:t>moeten</a:t>
            </a:r>
            <a:r>
              <a:rPr lang="en-US">
                <a:latin typeface="ShellMedium"/>
              </a:rPr>
              <a:t> we </a:t>
            </a:r>
            <a:r>
              <a:rPr lang="en-US" err="1">
                <a:latin typeface="ShellMedium"/>
              </a:rPr>
              <a:t>wettelijk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straks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ook</a:t>
            </a:r>
            <a:r>
              <a:rPr lang="en-US">
                <a:latin typeface="ShellMedium"/>
              </a:rPr>
              <a:t> laten </a:t>
            </a:r>
            <a:r>
              <a:rPr lang="en-US" err="1">
                <a:latin typeface="ShellMedium"/>
              </a:rPr>
              <a:t>zien</a:t>
            </a:r>
            <a:r>
              <a:rPr lang="en-US">
                <a:latin typeface="ShellMedium"/>
              </a:rPr>
              <a:t>.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16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054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ShellMedium"/>
              </a:rPr>
              <a:t>Lijnen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geven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pensioen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dat</a:t>
            </a:r>
            <a:r>
              <a:rPr lang="en-US">
                <a:latin typeface="ShellMedium"/>
              </a:rPr>
              <a:t> je </a:t>
            </a:r>
            <a:r>
              <a:rPr lang="en-US" err="1">
                <a:latin typeface="ShellMedium"/>
              </a:rPr>
              <a:t>realistisch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gezien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kunt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verwachten</a:t>
            </a:r>
            <a:r>
              <a:rPr lang="en-US">
                <a:latin typeface="ShellMedium"/>
              </a:rPr>
              <a:t>  met </a:t>
            </a:r>
            <a:r>
              <a:rPr lang="en-US" err="1">
                <a:latin typeface="ShellMedium"/>
              </a:rPr>
              <a:t>slechter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beter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 laten </a:t>
            </a:r>
            <a:r>
              <a:rPr lang="en-US" err="1">
                <a:latin typeface="ShellMedium"/>
              </a:rPr>
              <a:t>zien</a:t>
            </a:r>
            <a:r>
              <a:rPr lang="en-US">
                <a:latin typeface="ShellMedium"/>
              </a:rPr>
              <a:t> development of you pension after pension date expressed in money of the future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17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93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9C825-F38E-45BB-92C1-043DE61C91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11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NL" err="1">
                <a:latin typeface="ShellMedium"/>
              </a:rPr>
              <a:t>Belangrijk</a:t>
            </a:r>
            <a:r>
              <a:rPr lang="en-NL">
                <a:latin typeface="ShellMedium"/>
              </a:rPr>
              <a:t> – is </a:t>
            </a:r>
            <a:r>
              <a:rPr lang="en-NL" err="1">
                <a:latin typeface="ShellMedium"/>
              </a:rPr>
              <a:t>goed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geregeld</a:t>
            </a:r>
            <a:r>
              <a:rPr lang="en-NL">
                <a:latin typeface="ShellMedium"/>
              </a:rPr>
              <a:t>: </a:t>
            </a:r>
            <a:r>
              <a:rPr lang="en-NL" err="1">
                <a:latin typeface="ShellMedium"/>
              </a:rPr>
              <a:t>minimaal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hetzelfde</a:t>
            </a:r>
            <a:r>
              <a:rPr lang="en-NL">
                <a:latin typeface="ShellMedium"/>
              </a:rPr>
              <a:t> of </a:t>
            </a:r>
            <a:r>
              <a:rPr lang="en-NL" err="1">
                <a:latin typeface="ShellMedium"/>
              </a:rPr>
              <a:t>beter</a:t>
            </a:r>
            <a:r>
              <a:rPr lang="en-NL">
                <a:latin typeface="ShellMedium"/>
              </a:rPr>
              <a:t> (</a:t>
            </a:r>
            <a:r>
              <a:rPr lang="en-NL" err="1">
                <a:latin typeface="ShellMedium"/>
              </a:rPr>
              <a:t>vooral</a:t>
            </a:r>
            <a:r>
              <a:rPr lang="en-NL">
                <a:latin typeface="ShellMedium"/>
              </a:rPr>
              <a:t> AO is beter)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20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86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21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BA0BB-723C-4E7C-9FEC-9B1E16A4B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30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22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30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23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3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Samenvatting</a:t>
            </a:r>
            <a:r>
              <a:rPr lang="en-US"/>
              <a:t> </a:t>
            </a:r>
            <a:r>
              <a:rPr lang="en-US" err="1"/>
              <a:t>belangrijkste</a:t>
            </a:r>
            <a:r>
              <a:rPr lang="en-US"/>
              <a:t> </a:t>
            </a:r>
            <a:r>
              <a:rPr lang="en-US" err="1"/>
              <a:t>kenmerken</a:t>
            </a:r>
            <a:r>
              <a:rPr lang="en-US"/>
              <a:t> van </a:t>
            </a:r>
            <a:r>
              <a:rPr lang="en-US" err="1"/>
              <a:t>gezamenlijk</a:t>
            </a:r>
            <a:r>
              <a:rPr lang="en-US"/>
              <a:t> </a:t>
            </a:r>
            <a:r>
              <a:rPr lang="en-US" err="1"/>
              <a:t>visie</a:t>
            </a:r>
            <a:r>
              <a:rPr lang="en-US"/>
              <a:t> van Shell Nederland </a:t>
            </a:r>
            <a:r>
              <a:rPr lang="en-US" err="1"/>
              <a:t>en</a:t>
            </a:r>
            <a:r>
              <a:rPr lang="en-US"/>
              <a:t> de COR die relevant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de </a:t>
            </a:r>
            <a:r>
              <a:rPr lang="en-US" err="1"/>
              <a:t>aanpassingen</a:t>
            </a:r>
            <a:r>
              <a:rPr lang="en-US"/>
              <a:t> van de Shell </a:t>
            </a:r>
            <a:r>
              <a:rPr lang="en-US" err="1"/>
              <a:t>pensioenregelingen</a:t>
            </a:r>
            <a:r>
              <a:rPr lang="en-US"/>
              <a:t> 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gevolg</a:t>
            </a:r>
            <a:r>
              <a:rPr lang="en-US"/>
              <a:t> van de Wet </a:t>
            </a:r>
            <a:r>
              <a:rPr lang="en-US" err="1"/>
              <a:t>toekomst</a:t>
            </a:r>
            <a:r>
              <a:rPr lang="en-US"/>
              <a:t> </a:t>
            </a:r>
            <a:r>
              <a:rPr lang="en-US" err="1"/>
              <a:t>pensioenen</a:t>
            </a:r>
            <a:r>
              <a:rPr lang="en-US"/>
              <a:t> (WTP).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Is </a:t>
            </a:r>
            <a:r>
              <a:rPr lang="en-US" err="1"/>
              <a:t>resultaat</a:t>
            </a:r>
            <a:r>
              <a:rPr lang="en-US"/>
              <a:t> van </a:t>
            </a:r>
            <a:r>
              <a:rPr lang="nl-NL" sz="1600">
                <a:highlight>
                  <a:srgbClr val="FFFFFF"/>
                </a:highlight>
              </a:rPr>
              <a:t>periode van diepgaande kennisopbouw, kwalitatieve en kwantitatieve analyse en uitvoerig overleg ten aanzien van alle aspecten van de transitie, mede ondersteund door verschillende externe adviseurs. </a:t>
            </a:r>
            <a:endParaRPr lang="en-US"/>
          </a:p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GB" smtClean="0">
                <a:latin typeface="ShellMedium" panose="00000600000000000000" pitchFamily="50" charset="0"/>
              </a:rPr>
              <a:pPr/>
              <a:t>4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5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ShellMedium"/>
              </a:rPr>
              <a:t>Gezamenlijk</a:t>
            </a:r>
            <a:r>
              <a:rPr lang="en-GB">
                <a:latin typeface="ShellMedium"/>
              </a:rPr>
              <a:t> met COR. De principes van COR </a:t>
            </a:r>
            <a:r>
              <a:rPr lang="en-GB" err="1">
                <a:latin typeface="ShellMedium"/>
              </a:rPr>
              <a:t>benoemen</a:t>
            </a:r>
            <a:r>
              <a:rPr lang="en-GB">
                <a:latin typeface="ShellMedium"/>
              </a:rPr>
              <a:t>. (</a:t>
            </a:r>
            <a:r>
              <a:rPr lang="en-GB" err="1">
                <a:latin typeface="ShellMedium"/>
              </a:rPr>
              <a:t>goed</a:t>
            </a:r>
            <a:r>
              <a:rPr lang="en-GB">
                <a:latin typeface="ShellMedium"/>
              </a:rPr>
              <a:t> </a:t>
            </a:r>
            <a:r>
              <a:rPr lang="en-GB" err="1">
                <a:latin typeface="ShellMedium"/>
              </a:rPr>
              <a:t>koopkrachtig</a:t>
            </a:r>
            <a:r>
              <a:rPr lang="en-GB">
                <a:latin typeface="ShellMedium"/>
              </a:rPr>
              <a:t> </a:t>
            </a:r>
            <a:r>
              <a:rPr lang="en-GB" err="1">
                <a:latin typeface="ShellMedium"/>
              </a:rPr>
              <a:t>pensioen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gelijkheid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zorgvuldigheid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toekomstige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betrokkenheid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bij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werkgever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evenwichtigheid</a:t>
            </a:r>
            <a:r>
              <a:rPr lang="en-GB">
                <a:latin typeface="ShellMedium"/>
              </a:rPr>
              <a:t>)</a:t>
            </a:r>
            <a:br>
              <a:rPr lang="en-GB">
                <a:latin typeface="ShellMedium" panose="00000600000000000000" pitchFamily="50" charset="0"/>
              </a:rPr>
            </a:br>
            <a:r>
              <a:rPr lang="en-GB">
                <a:latin typeface="ShellMedium"/>
              </a:rPr>
              <a:t>Alle </a:t>
            </a:r>
            <a:r>
              <a:rPr lang="en-GB" err="1">
                <a:latin typeface="ShellMedium"/>
              </a:rPr>
              <a:t>deelnemersgroepen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zijn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bekeken</a:t>
            </a:r>
            <a:r>
              <a:rPr lang="en-GB">
                <a:latin typeface="ShellMedium"/>
              </a:rPr>
              <a:t>; </a:t>
            </a:r>
            <a:r>
              <a:rPr lang="en-GB" err="1">
                <a:latin typeface="ShellMedium"/>
              </a:rPr>
              <a:t>ook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gepensioneerden</a:t>
            </a:r>
            <a:r>
              <a:rPr lang="en-GB">
                <a:latin typeface="ShellMedium"/>
              </a:rPr>
              <a:t>. Nadat Shell NL </a:t>
            </a:r>
            <a:r>
              <a:rPr lang="en-GB" err="1">
                <a:latin typeface="ShellMedium"/>
              </a:rPr>
              <a:t>en</a:t>
            </a:r>
            <a:r>
              <a:rPr lang="en-GB">
                <a:latin typeface="ShellMedium"/>
              </a:rPr>
              <a:t> COR </a:t>
            </a:r>
            <a:r>
              <a:rPr lang="en-GB" err="1">
                <a:latin typeface="ShellMedium"/>
              </a:rPr>
              <a:t>plannen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hebben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opgesteld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hebben</a:t>
            </a:r>
            <a:r>
              <a:rPr lang="en-GB">
                <a:latin typeface="ShellMedium"/>
              </a:rPr>
              <a:t> we input van Voeks (</a:t>
            </a:r>
            <a:r>
              <a:rPr lang="en-GB" err="1">
                <a:latin typeface="ShellMedium"/>
              </a:rPr>
              <a:t>gepensioneerden</a:t>
            </a:r>
            <a:r>
              <a:rPr lang="en-GB">
                <a:latin typeface="ShellMedium"/>
              </a:rPr>
              <a:t>) </a:t>
            </a:r>
            <a:r>
              <a:rPr lang="en-GB" err="1">
                <a:latin typeface="ShellMedium"/>
              </a:rPr>
              <a:t>gekregen</a:t>
            </a:r>
            <a:r>
              <a:rPr lang="en-GB">
                <a:latin typeface="ShellMedium"/>
              </a:rPr>
              <a:t>. Het </a:t>
            </a:r>
            <a:r>
              <a:rPr lang="en-GB" err="1">
                <a:latin typeface="ShellMedium"/>
              </a:rPr>
              <a:t>zgn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hoorrecht</a:t>
            </a:r>
            <a:r>
              <a:rPr lang="en-GB">
                <a:latin typeface="ShellMedium"/>
              </a:rPr>
              <a:t>. Dat is </a:t>
            </a:r>
            <a:r>
              <a:rPr lang="en-GB" err="1">
                <a:latin typeface="ShellMedium"/>
              </a:rPr>
              <a:t>afgerond</a:t>
            </a:r>
            <a:r>
              <a:rPr lang="en-GB">
                <a:latin typeface="ShellMedium"/>
              </a:rPr>
              <a:t>. Nu is </a:t>
            </a:r>
            <a:r>
              <a:rPr lang="en-GB" err="1">
                <a:latin typeface="ShellMedium"/>
              </a:rPr>
              <a:t>een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formele</a:t>
            </a:r>
            <a:r>
              <a:rPr lang="en-GB">
                <a:latin typeface="ShellMedium"/>
              </a:rPr>
              <a:t> stap de </a:t>
            </a:r>
            <a:r>
              <a:rPr lang="en-GB" err="1">
                <a:latin typeface="ShellMedium"/>
              </a:rPr>
              <a:t>afronding</a:t>
            </a:r>
            <a:r>
              <a:rPr lang="en-GB">
                <a:latin typeface="ShellMedium"/>
              </a:rPr>
              <a:t> van </a:t>
            </a:r>
            <a:r>
              <a:rPr lang="en-GB" err="1">
                <a:latin typeface="ShellMedium"/>
              </a:rPr>
              <a:t>instemmingsverzoek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daarna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gaat</a:t>
            </a:r>
            <a:r>
              <a:rPr lang="en-GB">
                <a:latin typeface="ShellMedium"/>
              </a:rPr>
              <a:t> het plan </a:t>
            </a:r>
            <a:r>
              <a:rPr lang="en-GB" err="1">
                <a:latin typeface="ShellMedium"/>
              </a:rPr>
              <a:t>naar</a:t>
            </a:r>
            <a:r>
              <a:rPr lang="en-GB">
                <a:latin typeface="ShellMedium"/>
              </a:rPr>
              <a:t> het </a:t>
            </a:r>
            <a:r>
              <a:rPr lang="en-GB" err="1">
                <a:latin typeface="ShellMedium"/>
              </a:rPr>
              <a:t>Bestuur</a:t>
            </a:r>
            <a:r>
              <a:rPr lang="en-GB">
                <a:latin typeface="ShellMedium"/>
              </a:rPr>
              <a:t> van </a:t>
            </a:r>
            <a:r>
              <a:rPr lang="en-GB" err="1">
                <a:latin typeface="ShellMedium"/>
              </a:rPr>
              <a:t>Pensioenfonds</a:t>
            </a:r>
            <a:r>
              <a:rPr lang="en-GB">
                <a:latin typeface="ShellMedium"/>
              </a:rPr>
              <a:t>.</a:t>
            </a:r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144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NL" err="1">
                <a:latin typeface="ShellMedium"/>
              </a:rPr>
              <a:t>Belangrijk</a:t>
            </a:r>
            <a:r>
              <a:rPr lang="en-NL">
                <a:latin typeface="ShellMedium"/>
              </a:rPr>
              <a:t> – is </a:t>
            </a:r>
            <a:r>
              <a:rPr lang="en-NL" err="1">
                <a:latin typeface="ShellMedium"/>
              </a:rPr>
              <a:t>goed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geregeld</a:t>
            </a:r>
            <a:r>
              <a:rPr lang="en-NL">
                <a:latin typeface="ShellMedium"/>
              </a:rPr>
              <a:t>: </a:t>
            </a:r>
            <a:r>
              <a:rPr lang="en-NL" err="1">
                <a:latin typeface="ShellMedium"/>
              </a:rPr>
              <a:t>minimaal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hetzelfde</a:t>
            </a:r>
            <a:r>
              <a:rPr lang="en-NL">
                <a:latin typeface="ShellMedium"/>
              </a:rPr>
              <a:t> of </a:t>
            </a:r>
            <a:r>
              <a:rPr lang="en-NL" err="1">
                <a:latin typeface="ShellMedium"/>
              </a:rPr>
              <a:t>beter</a:t>
            </a:r>
            <a:r>
              <a:rPr lang="en-NL">
                <a:latin typeface="ShellMedium"/>
              </a:rPr>
              <a:t> (</a:t>
            </a:r>
            <a:r>
              <a:rPr lang="en-NL" err="1">
                <a:latin typeface="ShellMedium"/>
              </a:rPr>
              <a:t>vooral</a:t>
            </a:r>
            <a:r>
              <a:rPr lang="en-NL">
                <a:latin typeface="ShellMedium"/>
              </a:rPr>
              <a:t> AO is beter)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6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63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ShellMedium"/>
              </a:rPr>
              <a:t>Current pension schemes. To gross schemes: SSPF for </a:t>
            </a:r>
            <a:r>
              <a:rPr lang="en-US" err="1">
                <a:latin typeface="ShellMedium"/>
              </a:rPr>
              <a:t>emplyees</a:t>
            </a:r>
            <a:r>
              <a:rPr lang="en-US">
                <a:latin typeface="ShellMedium"/>
              </a:rPr>
              <a:t> that joined before 1 July 2013: defined </a:t>
            </a:r>
            <a:r>
              <a:rPr lang="en-US" err="1">
                <a:latin typeface="ShellMedium"/>
              </a:rPr>
              <a:t>contrinution</a:t>
            </a:r>
            <a:r>
              <a:rPr lang="en-US">
                <a:latin typeface="ShellMedium"/>
              </a:rPr>
              <a:t> scheme and SNPS for employees that joined as form 1 July 2013, both up to a certain salary level (around EUR 120.000). And a net scheme for employees whose salary is above the fiscal limit in the gross schemes (also a dc scheme and executed by SNPS).</a:t>
            </a:r>
          </a:p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7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  <a:p>
            <a:r>
              <a:rPr lang="nl-NL" err="1">
                <a:latin typeface="ShellMedium"/>
              </a:rPr>
              <a:t>Continuous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involvement</a:t>
            </a:r>
            <a:r>
              <a:rPr lang="nl-NL">
                <a:latin typeface="ShellMedium"/>
              </a:rPr>
              <a:t> of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COR: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a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important issue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COR; 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make </a:t>
            </a:r>
            <a:r>
              <a:rPr lang="nl-NL" err="1">
                <a:latin typeface="ShellMedium"/>
              </a:rPr>
              <a:t>sure</a:t>
            </a:r>
            <a:r>
              <a:rPr lang="nl-NL">
                <a:latin typeface="ShellMedium"/>
              </a:rPr>
              <a:t> we look at market </a:t>
            </a:r>
            <a:r>
              <a:rPr lang="nl-NL" err="1">
                <a:latin typeface="ShellMedium"/>
              </a:rPr>
              <a:t>developments</a:t>
            </a:r>
            <a:r>
              <a:rPr lang="nl-NL">
                <a:latin typeface="ShellMedium"/>
              </a:rPr>
              <a:t>. We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want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remain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attractive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employer</a:t>
            </a:r>
            <a:r>
              <a:rPr lang="nl-NL">
                <a:latin typeface="ShellMedium"/>
              </a:rPr>
              <a:t>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8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0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  <a:br>
              <a:rPr lang="en-GB">
                <a:latin typeface="ShellMedium" panose="00000600000000000000" pitchFamily="50" charset="0"/>
              </a:rPr>
            </a:br>
            <a:endParaRPr lang="en-GB">
              <a:latin typeface="ShellMedium" panose="00000600000000000000" pitchFamily="50" charset="0"/>
            </a:endParaRPr>
          </a:p>
          <a:p>
            <a:r>
              <a:rPr lang="nl-NL"/>
              <a:t>De deelnemers in de SNPS-regeling bouwen namelijk nu al op in een premieregeling. </a:t>
            </a:r>
          </a:p>
          <a:p>
            <a:endParaRPr lang="nl-NL"/>
          </a:p>
          <a:p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SNPS; </a:t>
            </a:r>
            <a:r>
              <a:rPr lang="nl-NL" err="1">
                <a:latin typeface="ShellMedium"/>
              </a:rPr>
              <a:t>yellow</a:t>
            </a:r>
            <a:r>
              <a:rPr lang="nl-NL">
                <a:latin typeface="ShellMedium"/>
              </a:rPr>
              <a:t> line </a:t>
            </a:r>
            <a:r>
              <a:rPr lang="nl-NL" err="1">
                <a:latin typeface="ShellMedium"/>
              </a:rPr>
              <a:t>indicates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current</a:t>
            </a:r>
            <a:r>
              <a:rPr lang="nl-NL">
                <a:latin typeface="ShellMedium"/>
              </a:rPr>
              <a:t> premium </a:t>
            </a:r>
            <a:r>
              <a:rPr lang="nl-NL" err="1">
                <a:latin typeface="ShellMedium"/>
              </a:rPr>
              <a:t>contribution</a:t>
            </a:r>
            <a:r>
              <a:rPr lang="nl-NL">
                <a:latin typeface="ShellMedium"/>
              </a:rPr>
              <a:t>,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dependent</a:t>
            </a:r>
            <a:r>
              <a:rPr lang="nl-NL">
                <a:latin typeface="ShellMedium"/>
              </a:rPr>
              <a:t> ladder. In </a:t>
            </a:r>
            <a:r>
              <a:rPr lang="nl-NL" err="1">
                <a:latin typeface="ShellMedium"/>
              </a:rPr>
              <a:t>future</a:t>
            </a:r>
            <a:r>
              <a:rPr lang="nl-NL">
                <a:latin typeface="ShellMedium"/>
              </a:rPr>
              <a:t> flat premium (red line) </a:t>
            </a:r>
            <a:r>
              <a:rPr lang="nl-NL" err="1">
                <a:latin typeface="ShellMedium"/>
              </a:rPr>
              <a:t>applies</a:t>
            </a:r>
            <a:r>
              <a:rPr lang="nl-NL">
                <a:latin typeface="ShellMedium"/>
              </a:rPr>
              <a:t> ;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younger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up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elder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down. Employees </a:t>
            </a:r>
            <a:r>
              <a:rPr lang="nl-NL" err="1">
                <a:latin typeface="ShellMedium"/>
              </a:rPr>
              <a:t>who</a:t>
            </a:r>
            <a:r>
              <a:rPr lang="nl-NL">
                <a:latin typeface="ShellMedium"/>
              </a:rPr>
              <a:t> suffer a </a:t>
            </a:r>
            <a:r>
              <a:rPr lang="nl-NL" err="1">
                <a:latin typeface="ShellMedium"/>
              </a:rPr>
              <a:t>loss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will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through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their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salary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reinvested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employee in pension </a:t>
            </a:r>
            <a:r>
              <a:rPr lang="nl-NL" err="1">
                <a:latin typeface="ShellMedium"/>
              </a:rPr>
              <a:t>scheme</a:t>
            </a:r>
            <a:r>
              <a:rPr lang="nl-NL">
                <a:latin typeface="ShellMedium"/>
              </a:rPr>
              <a:t>).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05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  <a:br>
              <a:rPr lang="en-GB">
                <a:latin typeface="ShellMedium" panose="00000600000000000000" pitchFamily="50" charset="0"/>
              </a:rPr>
            </a:br>
            <a:endParaRPr lang="en-GB">
              <a:latin typeface="ShellMedium" panose="00000600000000000000" pitchFamily="50" charset="0"/>
            </a:endParaRPr>
          </a:p>
          <a:p>
            <a:r>
              <a:rPr lang="nl-NL"/>
              <a:t>De deelnemers in de SNPS-regeling bouwen namelijk nu al op in een premieregeling. </a:t>
            </a:r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5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51614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TextBox 12" descr="CONFIDENTIAL_TAG_0xFFEE">
            <a:extLst>
              <a:ext uri="{FF2B5EF4-FFF2-40B4-BE49-F238E27FC236}">
                <a16:creationId xmlns:a16="http://schemas.microsoft.com/office/drawing/2014/main" id="{5B5C79B0-0258-49E5-8550-BC18E92B317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7" name="TextBox 26" descr="CONFIDENTIAL_TAG_0xFFEE">
            <a:extLst>
              <a:ext uri="{FF2B5EF4-FFF2-40B4-BE49-F238E27FC236}">
                <a16:creationId xmlns:a16="http://schemas.microsoft.com/office/drawing/2014/main" id="{34A5703F-7738-4627-AB47-7D6D23BB917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Rectangle 26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6397451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9745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02833" y="1924112"/>
            <a:ext cx="427484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ShellBold" panose="00000800000000000000" pitchFamily="50" charset="0"/>
                <a:ea typeface="ShellMedium" panose="00000600000000000000" pitchFamily="50" charset="0"/>
                <a:cs typeface="ShellBold" panose="00000800000000000000" pitchFamily="50" charset="0"/>
              </a:defRPr>
            </a:lvl1pPr>
          </a:lstStyle>
          <a:p>
            <a:pPr lvl="0"/>
            <a:r>
              <a:rPr lang="en-GB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1" name="TextBox 10" descr="CONFIDENTIAL_TAG_0xFFEE">
            <a:extLst>
              <a:ext uri="{FF2B5EF4-FFF2-40B4-BE49-F238E27FC236}">
                <a16:creationId xmlns:a16="http://schemas.microsoft.com/office/drawing/2014/main" id="{F46A85BF-6A4C-468D-98AD-4BF447B6FD9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 descr="&lt;Shell Yellow Bar&gt;" title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9980C37E-DBF7-4AC4-B2B6-FFA9EE11726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GB"/>
              <a:t>Click to edit Master title style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6" name="TextBox 5" descr="CONFIDENTIAL_TAG_0xFFEE">
            <a:extLst>
              <a:ext uri="{FF2B5EF4-FFF2-40B4-BE49-F238E27FC236}">
                <a16:creationId xmlns:a16="http://schemas.microsoft.com/office/drawing/2014/main" id="{A4A0C9B7-AD48-4A19-BD81-341ABF336B01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438480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0" kern="1200" dirty="0" smtClean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B01A00F2-AEA8-4334-8D5D-3E70C51C3567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36623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Rectangle 22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6" name="TextBox 5" descr="CONFIDENTIAL_TAG_0xFFEE">
            <a:extLst>
              <a:ext uri="{FF2B5EF4-FFF2-40B4-BE49-F238E27FC236}">
                <a16:creationId xmlns:a16="http://schemas.microsoft.com/office/drawing/2014/main" id="{147731BD-4260-4C48-9968-19C82106FE23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08" y="1257010"/>
            <a:ext cx="4316400" cy="4316400"/>
          </a:xfrm>
          <a:prstGeom prst="rect">
            <a:avLst/>
          </a:prstGeom>
        </p:spPr>
      </p:pic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24"/>
            <a:ext cx="12193293" cy="68572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766800" y="2754403"/>
            <a:ext cx="9973373" cy="918000"/>
          </a:xfrm>
          <a:noFill/>
        </p:spPr>
        <p:txBody>
          <a:bodyPr lIns="0" tIns="0" rIns="0" anchor="b" anchorCtr="0"/>
          <a:lstStyle>
            <a:lvl1pPr>
              <a:lnSpc>
                <a:spcPct val="11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66800" y="3805856"/>
            <a:ext cx="9976548" cy="74980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6800" y="4832087"/>
            <a:ext cx="787112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6800" y="5083916"/>
            <a:ext cx="787112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Box 2" descr="CONFIDENTIAL_TAG_0xFFEE">
            <a:extLst>
              <a:ext uri="{FF2B5EF4-FFF2-40B4-BE49-F238E27FC236}">
                <a16:creationId xmlns:a16="http://schemas.microsoft.com/office/drawing/2014/main" id="{E8837B42-B1D6-9641-51E2-10B72B47C03C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03007224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4" pos="7357">
          <p15:clr>
            <a:srgbClr val="FBAE40"/>
          </p15:clr>
        </p15:guide>
        <p15:guide id="5" pos="1121">
          <p15:clr>
            <a:srgbClr val="FBAE40"/>
          </p15:clr>
        </p15:guide>
        <p15:guide id="6" orient="horz" pos="4074">
          <p15:clr>
            <a:srgbClr val="FBAE40"/>
          </p15:clr>
        </p15:guide>
        <p15:guide id="7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2286000"/>
            <a:ext cx="4143255" cy="1386000"/>
          </a:xfrm>
          <a:noFill/>
        </p:spPr>
        <p:txBody>
          <a:bodyPr lIns="0" tIns="0" rIns="0" anchor="b" anchorCtr="0"/>
          <a:lstStyle>
            <a:lvl1pPr>
              <a:lnSpc>
                <a:spcPct val="11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5175" y="3805200"/>
            <a:ext cx="4060821" cy="749808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765175" y="4831200"/>
            <a:ext cx="406082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765175" y="5083200"/>
            <a:ext cx="4060821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 bwMode="auto">
          <a:xfrm>
            <a:off x="5047384" y="1"/>
            <a:ext cx="7144616" cy="6359524"/>
          </a:xfrm>
          <a:custGeom>
            <a:avLst/>
            <a:gdLst>
              <a:gd name="connsiteX0" fmla="*/ 0 w 7141676"/>
              <a:gd name="connsiteY0" fmla="*/ 0 h 6316132"/>
              <a:gd name="connsiteX1" fmla="*/ 7141676 w 7141676"/>
              <a:gd name="connsiteY1" fmla="*/ 0 h 6316132"/>
              <a:gd name="connsiteX2" fmla="*/ 7141676 w 7141676"/>
              <a:gd name="connsiteY2" fmla="*/ 6316132 h 6316132"/>
              <a:gd name="connsiteX3" fmla="*/ 0 w 7141676"/>
              <a:gd name="connsiteY3" fmla="*/ 6316132 h 6316132"/>
              <a:gd name="connsiteX4" fmla="*/ 0 w 7141676"/>
              <a:gd name="connsiteY4" fmla="*/ 0 h 6316132"/>
              <a:gd name="connsiteX0" fmla="*/ 2940 w 7144616"/>
              <a:gd name="connsiteY0" fmla="*/ 0 h 6316132"/>
              <a:gd name="connsiteX1" fmla="*/ 7144616 w 7144616"/>
              <a:gd name="connsiteY1" fmla="*/ 0 h 6316132"/>
              <a:gd name="connsiteX2" fmla="*/ 7144616 w 7144616"/>
              <a:gd name="connsiteY2" fmla="*/ 6316132 h 6316132"/>
              <a:gd name="connsiteX3" fmla="*/ 2940 w 7144616"/>
              <a:gd name="connsiteY3" fmla="*/ 6316132 h 6316132"/>
              <a:gd name="connsiteX4" fmla="*/ 0 w 7144616"/>
              <a:gd name="connsiteY4" fmla="*/ 5779942 h 6316132"/>
              <a:gd name="connsiteX5" fmla="*/ 2940 w 7144616"/>
              <a:gd name="connsiteY5" fmla="*/ 0 h 6316132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2940 w 7144616"/>
              <a:gd name="connsiteY4" fmla="*/ 6316132 h 6316773"/>
              <a:gd name="connsiteX5" fmla="*/ 0 w 7144616"/>
              <a:gd name="connsiteY5" fmla="*/ 5779942 h 6316773"/>
              <a:gd name="connsiteX6" fmla="*/ 2940 w 7144616"/>
              <a:gd name="connsiteY6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7008"/>
              <a:gd name="connsiteX1" fmla="*/ 7144616 w 7144616"/>
              <a:gd name="connsiteY1" fmla="*/ 0 h 6317008"/>
              <a:gd name="connsiteX2" fmla="*/ 7144616 w 7144616"/>
              <a:gd name="connsiteY2" fmla="*/ 6316132 h 6317008"/>
              <a:gd name="connsiteX3" fmla="*/ 537870 w 7144616"/>
              <a:gd name="connsiteY3" fmla="*/ 6316773 h 6317008"/>
              <a:gd name="connsiteX4" fmla="*/ 0 w 7144616"/>
              <a:gd name="connsiteY4" fmla="*/ 5779942 h 6317008"/>
              <a:gd name="connsiteX5" fmla="*/ 2940 w 7144616"/>
              <a:gd name="connsiteY5" fmla="*/ 0 h 6317008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4616" h="6316773">
                <a:moveTo>
                  <a:pt x="2940" y="0"/>
                </a:moveTo>
                <a:lnTo>
                  <a:pt x="7144616" y="0"/>
                </a:lnTo>
                <a:lnTo>
                  <a:pt x="7144616" y="6316132"/>
                </a:lnTo>
                <a:lnTo>
                  <a:pt x="537870" y="6316773"/>
                </a:lnTo>
                <a:cubicBezTo>
                  <a:pt x="214457" y="6313295"/>
                  <a:pt x="5024" y="6140981"/>
                  <a:pt x="0" y="5779942"/>
                </a:cubicBezTo>
                <a:lnTo>
                  <a:pt x="294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7762460C-4558-C15F-91C4-F1D5C91EE0E5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33656350"/>
      </p:ext>
    </p:extLst>
  </p:cSld>
  <p:clrMapOvr>
    <a:masterClrMapping/>
  </p:clrMapOvr>
  <p:transition/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50400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6" name="Rectangle 35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4" name="TextBox 13" descr="CONFIDENTIAL_TAG_0xFFEE">
            <a:extLst>
              <a:ext uri="{FF2B5EF4-FFF2-40B4-BE49-F238E27FC236}">
                <a16:creationId xmlns:a16="http://schemas.microsoft.com/office/drawing/2014/main" id="{BCB4F549-C78F-401B-80D7-1376D675F73A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 bwMode="auto">
          <a:xfrm>
            <a:off x="5077731" y="1015519"/>
            <a:ext cx="7115469" cy="5344822"/>
          </a:xfrm>
          <a:custGeom>
            <a:avLst/>
            <a:gdLst>
              <a:gd name="connsiteX0" fmla="*/ 0 w 7113204"/>
              <a:gd name="connsiteY0" fmla="*/ 0 h 5343523"/>
              <a:gd name="connsiteX1" fmla="*/ 7113204 w 7113204"/>
              <a:gd name="connsiteY1" fmla="*/ 0 h 5343523"/>
              <a:gd name="connsiteX2" fmla="*/ 7113204 w 7113204"/>
              <a:gd name="connsiteY2" fmla="*/ 5343523 h 5343523"/>
              <a:gd name="connsiteX3" fmla="*/ 0 w 7113204"/>
              <a:gd name="connsiteY3" fmla="*/ 5343523 h 5343523"/>
              <a:gd name="connsiteX4" fmla="*/ 0 w 7113204"/>
              <a:gd name="connsiteY4" fmla="*/ 0 h 5343523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0 w 7113204"/>
              <a:gd name="connsiteY4" fmla="*/ 5343523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0 w 7113204"/>
              <a:gd name="connsiteY4" fmla="*/ 5343523 h 5344338"/>
              <a:gd name="connsiteX5" fmla="*/ 1802 w 7113204"/>
              <a:gd name="connsiteY5" fmla="*/ 4810262 h 5344338"/>
              <a:gd name="connsiteX6" fmla="*/ 0 w 7113204"/>
              <a:gd name="connsiteY6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0 h 5344338"/>
              <a:gd name="connsiteX1" fmla="*/ 7113204 w 7113204"/>
              <a:gd name="connsiteY1" fmla="*/ 0 h 5344338"/>
              <a:gd name="connsiteX2" fmla="*/ 7113204 w 7113204"/>
              <a:gd name="connsiteY2" fmla="*/ 5343523 h 5344338"/>
              <a:gd name="connsiteX3" fmla="*/ 503508 w 7113204"/>
              <a:gd name="connsiteY3" fmla="*/ 5344338 h 5344338"/>
              <a:gd name="connsiteX4" fmla="*/ 1802 w 7113204"/>
              <a:gd name="connsiteY4" fmla="*/ 4810262 h 5344338"/>
              <a:gd name="connsiteX5" fmla="*/ 0 w 7113204"/>
              <a:gd name="connsiteY5" fmla="*/ 0 h 5344338"/>
              <a:gd name="connsiteX0" fmla="*/ 0 w 7113204"/>
              <a:gd name="connsiteY0" fmla="*/ 453 h 5344791"/>
              <a:gd name="connsiteX1" fmla="*/ 519692 w 7113204"/>
              <a:gd name="connsiteY1" fmla="*/ 0 h 5344791"/>
              <a:gd name="connsiteX2" fmla="*/ 7113204 w 7113204"/>
              <a:gd name="connsiteY2" fmla="*/ 453 h 5344791"/>
              <a:gd name="connsiteX3" fmla="*/ 7113204 w 7113204"/>
              <a:gd name="connsiteY3" fmla="*/ 5343976 h 5344791"/>
              <a:gd name="connsiteX4" fmla="*/ 503508 w 7113204"/>
              <a:gd name="connsiteY4" fmla="*/ 5344791 h 5344791"/>
              <a:gd name="connsiteX5" fmla="*/ 1802 w 7113204"/>
              <a:gd name="connsiteY5" fmla="*/ 4810715 h 5344791"/>
              <a:gd name="connsiteX6" fmla="*/ 0 w 7113204"/>
              <a:gd name="connsiteY6" fmla="*/ 453 h 5344791"/>
              <a:gd name="connsiteX0" fmla="*/ 39320 w 7152524"/>
              <a:gd name="connsiteY0" fmla="*/ 48299 h 5392637"/>
              <a:gd name="connsiteX1" fmla="*/ 559012 w 7152524"/>
              <a:gd name="connsiteY1" fmla="*/ 47846 h 5392637"/>
              <a:gd name="connsiteX2" fmla="*/ 7152524 w 7152524"/>
              <a:gd name="connsiteY2" fmla="*/ 48299 h 5392637"/>
              <a:gd name="connsiteX3" fmla="*/ 7152524 w 7152524"/>
              <a:gd name="connsiteY3" fmla="*/ 5391822 h 5392637"/>
              <a:gd name="connsiteX4" fmla="*/ 542828 w 7152524"/>
              <a:gd name="connsiteY4" fmla="*/ 5392637 h 5392637"/>
              <a:gd name="connsiteX5" fmla="*/ 41122 w 7152524"/>
              <a:gd name="connsiteY5" fmla="*/ 4858561 h 5392637"/>
              <a:gd name="connsiteX6" fmla="*/ 37076 w 7152524"/>
              <a:gd name="connsiteY6" fmla="*/ 496955 h 5392637"/>
              <a:gd name="connsiteX7" fmla="*/ 39320 w 7152524"/>
              <a:gd name="connsiteY7" fmla="*/ 48299 h 5392637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55497 w 7270945"/>
              <a:gd name="connsiteY0" fmla="*/ 497244 h 5392926"/>
              <a:gd name="connsiteX1" fmla="*/ 677433 w 7270945"/>
              <a:gd name="connsiteY1" fmla="*/ 48135 h 5392926"/>
              <a:gd name="connsiteX2" fmla="*/ 7270945 w 7270945"/>
              <a:gd name="connsiteY2" fmla="*/ 48588 h 5392926"/>
              <a:gd name="connsiteX3" fmla="*/ 7270945 w 7270945"/>
              <a:gd name="connsiteY3" fmla="*/ 5392111 h 5392926"/>
              <a:gd name="connsiteX4" fmla="*/ 661249 w 7270945"/>
              <a:gd name="connsiteY4" fmla="*/ 5392926 h 5392926"/>
              <a:gd name="connsiteX5" fmla="*/ 159543 w 7270945"/>
              <a:gd name="connsiteY5" fmla="*/ 4858850 h 5392926"/>
              <a:gd name="connsiteX6" fmla="*/ 155497 w 7270945"/>
              <a:gd name="connsiteY6" fmla="*/ 497244 h 5392926"/>
              <a:gd name="connsiteX0" fmla="*/ 184805 w 7300253"/>
              <a:gd name="connsiteY0" fmla="*/ 449109 h 5344791"/>
              <a:gd name="connsiteX1" fmla="*/ 706741 w 7300253"/>
              <a:gd name="connsiteY1" fmla="*/ 0 h 5344791"/>
              <a:gd name="connsiteX2" fmla="*/ 7300253 w 7300253"/>
              <a:gd name="connsiteY2" fmla="*/ 453 h 5344791"/>
              <a:gd name="connsiteX3" fmla="*/ 7300253 w 7300253"/>
              <a:gd name="connsiteY3" fmla="*/ 5343976 h 5344791"/>
              <a:gd name="connsiteX4" fmla="*/ 690557 w 7300253"/>
              <a:gd name="connsiteY4" fmla="*/ 5344791 h 5344791"/>
              <a:gd name="connsiteX5" fmla="*/ 188851 w 7300253"/>
              <a:gd name="connsiteY5" fmla="*/ 4810715 h 5344791"/>
              <a:gd name="connsiteX6" fmla="*/ 184805 w 7300253"/>
              <a:gd name="connsiteY6" fmla="*/ 449109 h 5344791"/>
              <a:gd name="connsiteX0" fmla="*/ 155498 w 7270946"/>
              <a:gd name="connsiteY0" fmla="*/ 497244 h 5392926"/>
              <a:gd name="connsiteX1" fmla="*/ 677434 w 7270946"/>
              <a:gd name="connsiteY1" fmla="*/ 48135 h 5392926"/>
              <a:gd name="connsiteX2" fmla="*/ 7270946 w 7270946"/>
              <a:gd name="connsiteY2" fmla="*/ 48588 h 5392926"/>
              <a:gd name="connsiteX3" fmla="*/ 7270946 w 7270946"/>
              <a:gd name="connsiteY3" fmla="*/ 5392111 h 5392926"/>
              <a:gd name="connsiteX4" fmla="*/ 661250 w 7270946"/>
              <a:gd name="connsiteY4" fmla="*/ 5392926 h 5392926"/>
              <a:gd name="connsiteX5" fmla="*/ 159544 w 7270946"/>
              <a:gd name="connsiteY5" fmla="*/ 4858850 h 5392926"/>
              <a:gd name="connsiteX6" fmla="*/ 155498 w 7270946"/>
              <a:gd name="connsiteY6" fmla="*/ 497244 h 5392926"/>
              <a:gd name="connsiteX0" fmla="*/ 37199 w 7152647"/>
              <a:gd name="connsiteY0" fmla="*/ 527190 h 5422872"/>
              <a:gd name="connsiteX1" fmla="*/ 559135 w 7152647"/>
              <a:gd name="connsiteY1" fmla="*/ 78081 h 5422872"/>
              <a:gd name="connsiteX2" fmla="*/ 7152647 w 7152647"/>
              <a:gd name="connsiteY2" fmla="*/ 78534 h 5422872"/>
              <a:gd name="connsiteX3" fmla="*/ 7152647 w 7152647"/>
              <a:gd name="connsiteY3" fmla="*/ 5422057 h 5422872"/>
              <a:gd name="connsiteX4" fmla="*/ 542951 w 7152647"/>
              <a:gd name="connsiteY4" fmla="*/ 5422872 h 5422872"/>
              <a:gd name="connsiteX5" fmla="*/ 41245 w 7152647"/>
              <a:gd name="connsiteY5" fmla="*/ 4888796 h 5422872"/>
              <a:gd name="connsiteX6" fmla="*/ 37199 w 7152647"/>
              <a:gd name="connsiteY6" fmla="*/ 527190 h 5422872"/>
              <a:gd name="connsiteX0" fmla="*/ 27 w 7115475"/>
              <a:gd name="connsiteY0" fmla="*/ 522980 h 5418662"/>
              <a:gd name="connsiteX1" fmla="*/ 521963 w 7115475"/>
              <a:gd name="connsiteY1" fmla="*/ 73871 h 5418662"/>
              <a:gd name="connsiteX2" fmla="*/ 7115475 w 7115475"/>
              <a:gd name="connsiteY2" fmla="*/ 74324 h 5418662"/>
              <a:gd name="connsiteX3" fmla="*/ 7115475 w 7115475"/>
              <a:gd name="connsiteY3" fmla="*/ 5417847 h 5418662"/>
              <a:gd name="connsiteX4" fmla="*/ 505779 w 7115475"/>
              <a:gd name="connsiteY4" fmla="*/ 5418662 h 5418662"/>
              <a:gd name="connsiteX5" fmla="*/ 4073 w 7115475"/>
              <a:gd name="connsiteY5" fmla="*/ 4884586 h 5418662"/>
              <a:gd name="connsiteX6" fmla="*/ 27 w 7115475"/>
              <a:gd name="connsiteY6" fmla="*/ 522980 h 5418662"/>
              <a:gd name="connsiteX0" fmla="*/ 161 w 7115609"/>
              <a:gd name="connsiteY0" fmla="*/ 449127 h 5344809"/>
              <a:gd name="connsiteX1" fmla="*/ 522097 w 7115609"/>
              <a:gd name="connsiteY1" fmla="*/ 18 h 5344809"/>
              <a:gd name="connsiteX2" fmla="*/ 7115609 w 7115609"/>
              <a:gd name="connsiteY2" fmla="*/ 471 h 5344809"/>
              <a:gd name="connsiteX3" fmla="*/ 7115609 w 7115609"/>
              <a:gd name="connsiteY3" fmla="*/ 5343994 h 5344809"/>
              <a:gd name="connsiteX4" fmla="*/ 505913 w 7115609"/>
              <a:gd name="connsiteY4" fmla="*/ 5344809 h 5344809"/>
              <a:gd name="connsiteX5" fmla="*/ 4207 w 7115609"/>
              <a:gd name="connsiteY5" fmla="*/ 4810733 h 5344809"/>
              <a:gd name="connsiteX6" fmla="*/ 161 w 7115609"/>
              <a:gd name="connsiteY6" fmla="*/ 449127 h 5344809"/>
              <a:gd name="connsiteX0" fmla="*/ 196 w 7115644"/>
              <a:gd name="connsiteY0" fmla="*/ 449124 h 5344806"/>
              <a:gd name="connsiteX1" fmla="*/ 522132 w 7115644"/>
              <a:gd name="connsiteY1" fmla="*/ 15 h 5344806"/>
              <a:gd name="connsiteX2" fmla="*/ 7115644 w 7115644"/>
              <a:gd name="connsiteY2" fmla="*/ 468 h 5344806"/>
              <a:gd name="connsiteX3" fmla="*/ 7115644 w 7115644"/>
              <a:gd name="connsiteY3" fmla="*/ 5343991 h 5344806"/>
              <a:gd name="connsiteX4" fmla="*/ 505948 w 7115644"/>
              <a:gd name="connsiteY4" fmla="*/ 5344806 h 5344806"/>
              <a:gd name="connsiteX5" fmla="*/ 4242 w 7115644"/>
              <a:gd name="connsiteY5" fmla="*/ 4810730 h 5344806"/>
              <a:gd name="connsiteX6" fmla="*/ 196 w 7115644"/>
              <a:gd name="connsiteY6" fmla="*/ 449124 h 5344806"/>
              <a:gd name="connsiteX0" fmla="*/ 196 w 7115644"/>
              <a:gd name="connsiteY0" fmla="*/ 449132 h 5344814"/>
              <a:gd name="connsiteX1" fmla="*/ 522132 w 7115644"/>
              <a:gd name="connsiteY1" fmla="*/ 23 h 5344814"/>
              <a:gd name="connsiteX2" fmla="*/ 7115644 w 7115644"/>
              <a:gd name="connsiteY2" fmla="*/ 476 h 5344814"/>
              <a:gd name="connsiteX3" fmla="*/ 7115644 w 7115644"/>
              <a:gd name="connsiteY3" fmla="*/ 5343999 h 5344814"/>
              <a:gd name="connsiteX4" fmla="*/ 505948 w 7115644"/>
              <a:gd name="connsiteY4" fmla="*/ 5344814 h 5344814"/>
              <a:gd name="connsiteX5" fmla="*/ 4242 w 7115644"/>
              <a:gd name="connsiteY5" fmla="*/ 4810738 h 5344814"/>
              <a:gd name="connsiteX6" fmla="*/ 196 w 7115644"/>
              <a:gd name="connsiteY6" fmla="*/ 449132 h 5344814"/>
              <a:gd name="connsiteX0" fmla="*/ 21 w 7115469"/>
              <a:gd name="connsiteY0" fmla="*/ 449140 h 5344822"/>
              <a:gd name="connsiteX1" fmla="*/ 521957 w 7115469"/>
              <a:gd name="connsiteY1" fmla="*/ 31 h 5344822"/>
              <a:gd name="connsiteX2" fmla="*/ 7115469 w 7115469"/>
              <a:gd name="connsiteY2" fmla="*/ 484 h 5344822"/>
              <a:gd name="connsiteX3" fmla="*/ 7115469 w 7115469"/>
              <a:gd name="connsiteY3" fmla="*/ 5344007 h 5344822"/>
              <a:gd name="connsiteX4" fmla="*/ 505773 w 7115469"/>
              <a:gd name="connsiteY4" fmla="*/ 5344822 h 5344822"/>
              <a:gd name="connsiteX5" fmla="*/ 4067 w 7115469"/>
              <a:gd name="connsiteY5" fmla="*/ 4810746 h 5344822"/>
              <a:gd name="connsiteX6" fmla="*/ 21 w 7115469"/>
              <a:gd name="connsiteY6" fmla="*/ 449140 h 534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15469" h="5344822">
                <a:moveTo>
                  <a:pt x="21" y="449140"/>
                </a:moveTo>
                <a:cubicBezTo>
                  <a:pt x="-2303" y="101747"/>
                  <a:pt x="197851" y="-2068"/>
                  <a:pt x="521957" y="31"/>
                </a:cubicBezTo>
                <a:lnTo>
                  <a:pt x="7115469" y="484"/>
                </a:lnTo>
                <a:lnTo>
                  <a:pt x="7115469" y="5344007"/>
                </a:lnTo>
                <a:lnTo>
                  <a:pt x="505773" y="5344822"/>
                </a:lnTo>
                <a:cubicBezTo>
                  <a:pt x="180743" y="5344822"/>
                  <a:pt x="1369" y="5166796"/>
                  <a:pt x="4067" y="4810746"/>
                </a:cubicBezTo>
                <a:cubicBezTo>
                  <a:pt x="4741" y="4820187"/>
                  <a:pt x="2345" y="796533"/>
                  <a:pt x="21" y="449140"/>
                </a:cubicBez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766800" y="2286000"/>
            <a:ext cx="4141630" cy="1386000"/>
          </a:xfrm>
          <a:noFill/>
        </p:spPr>
        <p:txBody>
          <a:bodyPr lIns="0" tIns="0" rIns="0" anchor="b" anchorCtr="0"/>
          <a:lstStyle>
            <a:lvl1pPr>
              <a:lnSpc>
                <a:spcPct val="11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766800" y="3805199"/>
            <a:ext cx="4036789" cy="748800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66800" y="4831200"/>
            <a:ext cx="404301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6800" y="5083200"/>
            <a:ext cx="4043018" cy="489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88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EB2DD9C1-88F2-7F25-9EDD-4666C1FA32E9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3866784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  <p15:guide id="3" orient="horz" pos="2562">
          <p15:clr>
            <a:srgbClr val="FBAE40"/>
          </p15:clr>
        </p15:guide>
        <p15:guide id="4" orient="horz" pos="299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descr="&lt;ignore&gt;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6800" y="2754000"/>
            <a:ext cx="9972000" cy="918000"/>
          </a:xfrm>
          <a:noFill/>
        </p:spPr>
        <p:txBody>
          <a:bodyPr lIns="0" tIns="0" rIns="0" anchor="b" anchorCtr="0"/>
          <a:lstStyle>
            <a:lvl1pPr>
              <a:lnSpc>
                <a:spcPct val="100000"/>
              </a:lnSpc>
              <a:defRPr sz="36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6800" y="3805200"/>
            <a:ext cx="9975600" cy="74880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20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766800" y="4831200"/>
            <a:ext cx="7869600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Heavy" panose="00000700000000000000" pitchFamily="2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766800" y="5083200"/>
            <a:ext cx="7869600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0" y="517459"/>
            <a:ext cx="1887660" cy="1887660"/>
          </a:xfrm>
          <a:prstGeom prst="rect">
            <a:avLst/>
          </a:prstGeom>
          <a:ln>
            <a:noFill/>
          </a:ln>
        </p:spPr>
      </p:pic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F6890B91-F23B-48FE-271A-A4C231A836B1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3045738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65288"/>
            <a:ext cx="10914063" cy="4694236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6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DD9F4021-E6EA-4B45-4D3E-A05C243DA11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54526751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7660" r="49917" b="6682"/>
          <a:stretch/>
        </p:blipFill>
        <p:spPr>
          <a:xfrm>
            <a:off x="8458199" y="0"/>
            <a:ext cx="3727939" cy="6617454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65288"/>
            <a:ext cx="10914063" cy="4694236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6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A814C63F-2E42-3167-B722-74E0ED3BFDA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7519820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 descr="&lt;ignore&gt;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65288"/>
            <a:ext cx="5211763" cy="4694236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6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4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93FEE28D-E128-F22F-A51A-5B6B5C9F36E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96577630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799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765174" y="1686556"/>
            <a:ext cx="10914063" cy="4672967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tabLst/>
              <a:defRPr sz="11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B219B501-0A79-8956-948D-99D2258653AF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74304144"/>
      </p:ext>
    </p:extLst>
  </p:cSld>
  <p:clrMapOvr>
    <a:masterClrMapping/>
  </p:clrMapOvr>
  <p:transition/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" t="31706" r="31262" b="6682"/>
          <a:stretch/>
        </p:blipFill>
        <p:spPr>
          <a:xfrm>
            <a:off x="9355015" y="0"/>
            <a:ext cx="2831124" cy="2606898"/>
          </a:xfrm>
          <a:prstGeom prst="rect">
            <a:avLst/>
          </a:prstGeom>
        </p:spPr>
      </p:pic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472014" y="1666800"/>
            <a:ext cx="5207223" cy="4694237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¢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765174" y="1666800"/>
            <a:ext cx="5211763" cy="4694239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"/>
              <a:defRPr sz="1800"/>
            </a:lvl2pPr>
            <a:lvl3pPr marL="459000" indent="-2286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E3A00083-D87F-B744-17F2-D385666ED856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43748066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65">
          <p15:clr>
            <a:srgbClr val="FBAE40"/>
          </p15:clr>
        </p15:guide>
        <p15:guide id="3" pos="391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dirty="0" smtClean="0">
                <a:latin typeface="+mj-lt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472014" y="1688400"/>
            <a:ext cx="5207224" cy="4672970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¢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tabLst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765174" y="1686554"/>
            <a:ext cx="5211763" cy="4672971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¢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8F7CBE3B-E2E0-93EF-E2C1-3A7DF38ACE7D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1459830"/>
      </p:ext>
    </p:extLst>
  </p:cSld>
  <p:clrMapOvr>
    <a:masterClrMapping/>
  </p:clrMapOvr>
  <p:transition/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047384" y="0"/>
            <a:ext cx="7144616" cy="6857999"/>
          </a:xfrm>
          <a:custGeom>
            <a:avLst/>
            <a:gdLst>
              <a:gd name="connsiteX0" fmla="*/ 0 w 7141676"/>
              <a:gd name="connsiteY0" fmla="*/ 0 h 6316132"/>
              <a:gd name="connsiteX1" fmla="*/ 7141676 w 7141676"/>
              <a:gd name="connsiteY1" fmla="*/ 0 h 6316132"/>
              <a:gd name="connsiteX2" fmla="*/ 7141676 w 7141676"/>
              <a:gd name="connsiteY2" fmla="*/ 6316132 h 6316132"/>
              <a:gd name="connsiteX3" fmla="*/ 0 w 7141676"/>
              <a:gd name="connsiteY3" fmla="*/ 6316132 h 6316132"/>
              <a:gd name="connsiteX4" fmla="*/ 0 w 7141676"/>
              <a:gd name="connsiteY4" fmla="*/ 0 h 6316132"/>
              <a:gd name="connsiteX0" fmla="*/ 2940 w 7144616"/>
              <a:gd name="connsiteY0" fmla="*/ 0 h 6316132"/>
              <a:gd name="connsiteX1" fmla="*/ 7144616 w 7144616"/>
              <a:gd name="connsiteY1" fmla="*/ 0 h 6316132"/>
              <a:gd name="connsiteX2" fmla="*/ 7144616 w 7144616"/>
              <a:gd name="connsiteY2" fmla="*/ 6316132 h 6316132"/>
              <a:gd name="connsiteX3" fmla="*/ 2940 w 7144616"/>
              <a:gd name="connsiteY3" fmla="*/ 6316132 h 6316132"/>
              <a:gd name="connsiteX4" fmla="*/ 0 w 7144616"/>
              <a:gd name="connsiteY4" fmla="*/ 5779942 h 6316132"/>
              <a:gd name="connsiteX5" fmla="*/ 2940 w 7144616"/>
              <a:gd name="connsiteY5" fmla="*/ 0 h 6316132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2940 w 7144616"/>
              <a:gd name="connsiteY4" fmla="*/ 6316132 h 6316773"/>
              <a:gd name="connsiteX5" fmla="*/ 0 w 7144616"/>
              <a:gd name="connsiteY5" fmla="*/ 5779942 h 6316773"/>
              <a:gd name="connsiteX6" fmla="*/ 2940 w 7144616"/>
              <a:gd name="connsiteY6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7008"/>
              <a:gd name="connsiteX1" fmla="*/ 7144616 w 7144616"/>
              <a:gd name="connsiteY1" fmla="*/ 0 h 6317008"/>
              <a:gd name="connsiteX2" fmla="*/ 7144616 w 7144616"/>
              <a:gd name="connsiteY2" fmla="*/ 6316132 h 6317008"/>
              <a:gd name="connsiteX3" fmla="*/ 537870 w 7144616"/>
              <a:gd name="connsiteY3" fmla="*/ 6316773 h 6317008"/>
              <a:gd name="connsiteX4" fmla="*/ 0 w 7144616"/>
              <a:gd name="connsiteY4" fmla="*/ 5779942 h 6317008"/>
              <a:gd name="connsiteX5" fmla="*/ 2940 w 7144616"/>
              <a:gd name="connsiteY5" fmla="*/ 0 h 6317008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  <a:gd name="connsiteX0" fmla="*/ 2940 w 7144616"/>
              <a:gd name="connsiteY0" fmla="*/ 0 h 6316773"/>
              <a:gd name="connsiteX1" fmla="*/ 7144616 w 7144616"/>
              <a:gd name="connsiteY1" fmla="*/ 0 h 6316773"/>
              <a:gd name="connsiteX2" fmla="*/ 7144616 w 7144616"/>
              <a:gd name="connsiteY2" fmla="*/ 6316132 h 6316773"/>
              <a:gd name="connsiteX3" fmla="*/ 537870 w 7144616"/>
              <a:gd name="connsiteY3" fmla="*/ 6316773 h 6316773"/>
              <a:gd name="connsiteX4" fmla="*/ 0 w 7144616"/>
              <a:gd name="connsiteY4" fmla="*/ 5779942 h 6316773"/>
              <a:gd name="connsiteX5" fmla="*/ 2940 w 7144616"/>
              <a:gd name="connsiteY5" fmla="*/ 0 h 6316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4616" h="6316773">
                <a:moveTo>
                  <a:pt x="2940" y="0"/>
                </a:moveTo>
                <a:lnTo>
                  <a:pt x="7144616" y="0"/>
                </a:lnTo>
                <a:lnTo>
                  <a:pt x="7144616" y="6316132"/>
                </a:lnTo>
                <a:lnTo>
                  <a:pt x="537870" y="6316773"/>
                </a:lnTo>
                <a:cubicBezTo>
                  <a:pt x="214457" y="6313295"/>
                  <a:pt x="5024" y="6140981"/>
                  <a:pt x="0" y="5779942"/>
                </a:cubicBezTo>
                <a:lnTo>
                  <a:pt x="2940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4425244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765175" y="1665286"/>
            <a:ext cx="3829404" cy="4694239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"/>
              <a:defRPr sz="1800"/>
            </a:lvl2pPr>
            <a:lvl3pPr marL="459000" indent="-228600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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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4A33462D-8487-EB0C-3AF7-D8D1FB38A34F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18915713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765">
          <p15:clr>
            <a:srgbClr val="FBAE40"/>
          </p15:clr>
        </p15:guide>
        <p15:guide id="3" pos="391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4116538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780690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4116538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780690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BBE9A13C-F158-4616-3A3B-9E997A800F54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45461517"/>
      </p:ext>
    </p:extLst>
  </p:cSld>
  <p:clrMapOvr>
    <a:masterClrMapping/>
  </p:clrMapOvr>
  <p:transition/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696"/>
            <a:ext cx="5179738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8FFC5638-CFF6-489B-81BA-CD22C541F304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4116538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780690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4116538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780690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509312" y="4510882"/>
            <a:ext cx="546762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63"/>
          </p:nvPr>
        </p:nvSpPr>
        <p:spPr>
          <a:xfrm>
            <a:off x="6215063" y="4510882"/>
            <a:ext cx="546762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06F4F664-ABEA-B926-71E1-6D8872F3F1EF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0813945"/>
      </p:ext>
    </p:extLst>
  </p:cSld>
  <p:clrMapOvr>
    <a:masterClrMapping/>
  </p:clrMapOvr>
  <p:transition/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+mj-lt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7999" y="4116538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7999" y="1780690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7999" y="2120382"/>
            <a:ext cx="26066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35536" y="4116538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35536" y="1780690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35536" y="2120382"/>
            <a:ext cx="2606400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11"/>
          </p:nvPr>
        </p:nvSpPr>
        <p:spPr>
          <a:xfrm>
            <a:off x="509312" y="4510882"/>
            <a:ext cx="2606050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63"/>
          </p:nvPr>
        </p:nvSpPr>
        <p:spPr>
          <a:xfrm>
            <a:off x="6235534" y="4510882"/>
            <a:ext cx="260804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" name="Content Placeholder 51"/>
          <p:cNvSpPr>
            <a:spLocks noGrp="1"/>
          </p:cNvSpPr>
          <p:nvPr>
            <p:ph sz="quarter" idx="64" hasCustomPrompt="1"/>
          </p:nvPr>
        </p:nvSpPr>
        <p:spPr>
          <a:xfrm>
            <a:off x="3369575" y="4116538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22" name="Content Placeholder 51"/>
          <p:cNvSpPr>
            <a:spLocks noGrp="1"/>
          </p:cNvSpPr>
          <p:nvPr>
            <p:ph sz="quarter" idx="65" hasCustomPrompt="1"/>
          </p:nvPr>
        </p:nvSpPr>
        <p:spPr>
          <a:xfrm>
            <a:off x="3369575" y="1780690"/>
            <a:ext cx="26066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23" name="Chart Placeholder 16"/>
          <p:cNvSpPr>
            <a:spLocks noGrp="1"/>
          </p:cNvSpPr>
          <p:nvPr>
            <p:ph type="chart" sz="quarter" idx="66"/>
          </p:nvPr>
        </p:nvSpPr>
        <p:spPr>
          <a:xfrm>
            <a:off x="3369575" y="2120382"/>
            <a:ext cx="26066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24" name="Content Placeholder 9"/>
          <p:cNvSpPr>
            <a:spLocks noGrp="1"/>
          </p:cNvSpPr>
          <p:nvPr>
            <p:ph sz="quarter" idx="67"/>
          </p:nvPr>
        </p:nvSpPr>
        <p:spPr>
          <a:xfrm>
            <a:off x="3370888" y="4510882"/>
            <a:ext cx="2606050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7" name="Content Placeholder 51"/>
          <p:cNvSpPr>
            <a:spLocks noGrp="1"/>
          </p:cNvSpPr>
          <p:nvPr>
            <p:ph sz="quarter" idx="68" hasCustomPrompt="1"/>
          </p:nvPr>
        </p:nvSpPr>
        <p:spPr>
          <a:xfrm>
            <a:off x="9071193" y="4116538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Subtitle appears here</a:t>
            </a:r>
          </a:p>
        </p:txBody>
      </p:sp>
      <p:sp>
        <p:nvSpPr>
          <p:cNvPr id="48" name="Content Placeholder 51"/>
          <p:cNvSpPr>
            <a:spLocks noGrp="1"/>
          </p:cNvSpPr>
          <p:nvPr>
            <p:ph sz="quarter" idx="69" hasCustomPrompt="1"/>
          </p:nvPr>
        </p:nvSpPr>
        <p:spPr>
          <a:xfrm>
            <a:off x="9071193" y="1780690"/>
            <a:ext cx="2606400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lnSpc>
                <a:spcPct val="100000"/>
              </a:lnSpc>
              <a:defRPr lang="nl-NL" sz="1400" kern="1200" cap="none" baseline="0" dirty="0">
                <a:solidFill>
                  <a:schemeClr val="tx1"/>
                </a:solidFill>
                <a:latin typeface="ShellHeavy" panose="00000700000000000000" pitchFamily="2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sp>
        <p:nvSpPr>
          <p:cNvPr id="49" name="Chart Placeholder 16"/>
          <p:cNvSpPr>
            <a:spLocks noGrp="1"/>
          </p:cNvSpPr>
          <p:nvPr>
            <p:ph type="chart" sz="quarter" idx="70"/>
          </p:nvPr>
        </p:nvSpPr>
        <p:spPr>
          <a:xfrm>
            <a:off x="9071193" y="2120382"/>
            <a:ext cx="2606400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sp>
        <p:nvSpPr>
          <p:cNvPr id="50" name="Content Placeholder 9"/>
          <p:cNvSpPr>
            <a:spLocks noGrp="1"/>
          </p:cNvSpPr>
          <p:nvPr>
            <p:ph sz="quarter" idx="71"/>
          </p:nvPr>
        </p:nvSpPr>
        <p:spPr>
          <a:xfrm>
            <a:off x="9071191" y="4510882"/>
            <a:ext cx="2608046" cy="1568988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accent2"/>
              </a:buClr>
              <a:buSzPct val="100000"/>
              <a:buFont typeface="Wingdings" panose="05000000000000000000" pitchFamily="2" charset="2"/>
              <a:buChar char=""/>
              <a:defRPr sz="14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2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1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"/>
              <a:defRPr sz="105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284536F4-D448-383E-03D1-A4AD117F26FB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31624292"/>
      </p:ext>
    </p:extLst>
  </p:cSld>
  <p:clrMapOvr>
    <a:masterClrMapping/>
  </p:clrMapOvr>
  <p:transition/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3243" r="26982"/>
          <a:stretch/>
        </p:blipFill>
        <p:spPr>
          <a:xfrm flipH="1">
            <a:off x="0" y="0"/>
            <a:ext cx="8067404" cy="68580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01520" y="4826000"/>
            <a:ext cx="4077539" cy="895962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600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01520" y="3258524"/>
            <a:ext cx="4077539" cy="150886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2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19994" y="1908483"/>
            <a:ext cx="2724653" cy="1123888"/>
          </a:xfrm>
          <a:prstGeom prst="rect">
            <a:avLst/>
          </a:prstGeom>
        </p:spPr>
        <p:txBody>
          <a:bodyPr lIns="0" tIns="0" rIns="0" bIns="0"/>
          <a:lstStyle>
            <a:lvl1pPr marL="0" algn="l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7300" kern="10000" spc="-600" baseline="0" dirty="0">
                <a:ln w="3175">
                  <a:noFill/>
                </a:ln>
                <a:solidFill>
                  <a:schemeClr val="accent2"/>
                </a:solidFill>
                <a:latin typeface="ShellHeavy" panose="00000700000000000000" pitchFamily="2" charset="0"/>
                <a:ea typeface="ShellHeavy" panose="00000700000000000000" pitchFamily="2" charset="0"/>
                <a:cs typeface="ShellHeavy" panose="00000700000000000000" pitchFamily="2" charset="0"/>
              </a:defRPr>
            </a:lvl1pPr>
          </a:lstStyle>
          <a:p>
            <a:pPr lvl="0"/>
            <a:r>
              <a:rPr lang="en-GB"/>
              <a:t>0.1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D441AA74-C920-BC7A-697E-4B6422F08DCD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78544560"/>
      </p:ext>
    </p:extLst>
  </p:cSld>
  <p:clrMapOvr>
    <a:masterClrMapping/>
  </p:clrMapOvr>
  <p:transition/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 bwMode="gray">
          <a:xfrm>
            <a:off x="-4046" y="483102"/>
            <a:ext cx="1394397" cy="184552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578475" y="0"/>
            <a:ext cx="6616248" cy="6857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3258523"/>
            <a:ext cx="4066542" cy="1508861"/>
          </a:xfrm>
          <a:noFill/>
        </p:spPr>
        <p:txBody>
          <a:bodyPr lIns="0" tIns="0" rIns="0"/>
          <a:lstStyle>
            <a:lvl1pPr>
              <a:defRPr sz="32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2990" y="4826586"/>
            <a:ext cx="4066542" cy="8953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6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2BFADEDF-68CF-CA3C-22B8-9BADAA055FEA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1186267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260">
          <p15:clr>
            <a:srgbClr val="FBAE40"/>
          </p15:clr>
        </p15:guide>
        <p15:guide id="3" orient="horz" pos="236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GB"/>
              <a:t>Click to edit Master title style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DAEC0C72-F551-ECAC-4B9C-2E9EF0D439A6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73871975"/>
      </p:ext>
    </p:extLst>
  </p:cSld>
  <p:clrMapOvr>
    <a:masterClrMapping/>
  </p:clrMapOvr>
  <p:transition/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 descr="&lt;ignore&gt;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681888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600" b="0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D0C4F6E3-1FED-813F-4777-5B986E4D20CF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92258206"/>
      </p:ext>
    </p:extLst>
  </p:cSld>
  <p:clrMapOvr>
    <a:masterClrMapping/>
  </p:clrMapOvr>
  <p:transition/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" t="45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4" r="47297" b="27130"/>
          <a:stretch/>
        </p:blipFill>
        <p:spPr>
          <a:xfrm>
            <a:off x="5207633" y="0"/>
            <a:ext cx="6999607" cy="6858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234462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r>
              <a:rPr lang="en-GB"/>
              <a:t>Click to edit Master title style, if required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6800" y="723550"/>
            <a:ext cx="6375761" cy="1400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600" b="0" cap="none" baseline="0">
                <a:solidFill>
                  <a:srgbClr val="FFC600"/>
                </a:solidFill>
                <a:latin typeface="ShellHeavy" panose="00000700000000000000" pitchFamily="2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Q&amp;A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gray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bg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Box 2" descr="CONFIDENTIAL_TAG_0xFFEE">
            <a:extLst>
              <a:ext uri="{FF2B5EF4-FFF2-40B4-BE49-F238E27FC236}">
                <a16:creationId xmlns:a16="http://schemas.microsoft.com/office/drawing/2014/main" id="{14EC68B6-2FE4-62F5-6AF4-B9D1EBD21227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5040357"/>
      </p:ext>
    </p:extLst>
  </p:cSld>
  <p:clrMapOvr>
    <a:masterClrMapping/>
  </p:clrMapOvr>
  <p:transition/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 - Opt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4" r="47297" b="27130"/>
          <a:stretch/>
        </p:blipFill>
        <p:spPr>
          <a:xfrm>
            <a:off x="5207633" y="0"/>
            <a:ext cx="6999607" cy="685800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766800" y="4169538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Medium" panose="00000600000000000000" pitchFamily="2" charset="0"/>
              </a:defRPr>
            </a:lvl1pPr>
          </a:lstStyle>
          <a:p>
            <a:r>
              <a:rPr lang="en-GB"/>
              <a:t>Click to edit Master title style, if required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6800" y="2548468"/>
            <a:ext cx="6375761" cy="1400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600" b="0" cap="none" baseline="0">
                <a:solidFill>
                  <a:schemeClr val="accent2"/>
                </a:solidFill>
                <a:latin typeface="ShellHeavy" panose="00000700000000000000" pitchFamily="2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Q&amp;A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8A800C61-004B-E30E-BAFA-B2A1FA635A30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63730449"/>
      </p:ext>
    </p:extLst>
  </p:cSld>
  <p:clrMapOvr>
    <a:masterClrMapping/>
  </p:clrMapOvr>
  <p:transition/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" name="TextBox 1" descr="CONFIDENTIAL_TAG_0xFFEE">
            <a:extLst>
              <a:ext uri="{FF2B5EF4-FFF2-40B4-BE49-F238E27FC236}">
                <a16:creationId xmlns:a16="http://schemas.microsoft.com/office/drawing/2014/main" id="{7DACC1AD-577B-280F-C2EA-30EC56BF58E7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58418803"/>
      </p:ext>
    </p:extLst>
  </p:cSld>
  <p:clrMapOvr>
    <a:masterClrMapping/>
  </p:clrMapOvr>
  <p:transition/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10578B-6748-D13F-2DB9-5CED7C14B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l="21052" t="21948" r="21837" b="21613"/>
          <a:stretch/>
        </p:blipFill>
        <p:spPr>
          <a:xfrm>
            <a:off x="4900055" y="2247127"/>
            <a:ext cx="2391891" cy="2363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662185"/>
      </p:ext>
    </p:extLst>
  </p:cSld>
  <p:clrMapOvr>
    <a:masterClrMapping/>
  </p:clrMapOvr>
  <p:transition/>
  <p:hf hdr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200"/>
            <a:ext cx="5179738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3DDFAC3D-B57B-4021-BCBC-293E20126403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C6610734-5DD7-4534-8ECF-C525174B163B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54689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TextBox 8" descr="CONFIDENTIAL_TAG_0xFFEE">
            <a:extLst>
              <a:ext uri="{FF2B5EF4-FFF2-40B4-BE49-F238E27FC236}">
                <a16:creationId xmlns:a16="http://schemas.microsoft.com/office/drawing/2014/main" id="{ABB05252-C6EA-4A73-93FE-84A50F38AFE8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AC4DEFB0-CC87-4C92-AE42-D326E61F181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>
            <a:extLst>
              <a:ext uri="{FF2B5EF4-FFF2-40B4-BE49-F238E27FC236}">
                <a16:creationId xmlns:a16="http://schemas.microsoft.com/office/drawing/2014/main" id="{F358F3C8-0ECD-4588-9188-889B782DD1C5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>
            <a:extLst>
              <a:ext uri="{FF2B5EF4-FFF2-40B4-BE49-F238E27FC236}">
                <a16:creationId xmlns:a16="http://schemas.microsoft.com/office/drawing/2014/main" id="{AC7E5635-13E3-42C7-B98E-9033E5F07D45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80" r:id="rId11"/>
    <p:sldLayoutId id="2147483697" r:id="rId12"/>
    <p:sldLayoutId id="2147483678" r:id="rId13"/>
    <p:sldLayoutId id="2147483700" r:id="rId14"/>
    <p:sldLayoutId id="2147483681" r:id="rId15"/>
    <p:sldLayoutId id="2147483682" r:id="rId16"/>
    <p:sldLayoutId id="2147483683" r:id="rId17"/>
  </p:sldLayoutIdLst>
  <p:transition>
    <p:fade/>
  </p:transition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5175" y="1665289"/>
            <a:ext cx="10914062" cy="46941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8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-6201" y="508000"/>
            <a:ext cx="1269984" cy="381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April 2024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95" name="Rectangle 94" descr="&lt;Shell Yellow Bar&gt;" title="&lt;Shell Yellow Bar&gt;"/>
          <p:cNvSpPr/>
          <p:nvPr userDrawn="1"/>
        </p:nvSpPr>
        <p:spPr bwMode="gray">
          <a:xfrm>
            <a:off x="-3222" y="6820523"/>
            <a:ext cx="12193200" cy="38100"/>
          </a:xfrm>
          <a:prstGeom prst="rect">
            <a:avLst/>
          </a:prstGeom>
          <a:solidFill>
            <a:srgbClr val="FFC6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8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</p:sldLayoutIdLst>
  <p:transition>
    <p:fade/>
  </p:transition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75000"/>
        <a:buFont typeface="Wingdings" panose="05000000000000000000" pitchFamily="2" charset="2"/>
        <a:buChar char="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100000"/>
        <a:buFont typeface="Wingdings" panose="05000000000000000000" pitchFamily="2" charset="2"/>
        <a:buChar char="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Wingdings" panose="05000000000000000000" pitchFamily="2" charset="2"/>
        <a:buChar char="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Wingdings" panose="05000000000000000000" pitchFamily="2" charset="2"/>
        <a:buChar char="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Wingdings" panose="05000000000000000000" pitchFamily="2" charset="2"/>
        <a:buChar char="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20">
          <p15:clr>
            <a:srgbClr val="F26B43"/>
          </p15:clr>
        </p15:guide>
        <p15:guide id="3" pos="7357">
          <p15:clr>
            <a:srgbClr val="F26B43"/>
          </p15:clr>
        </p15:guide>
        <p15:guide id="4" orient="horz" pos="444">
          <p15:clr>
            <a:srgbClr val="F26B43"/>
          </p15:clr>
        </p15:guide>
        <p15:guide id="5" orient="horz" pos="1049">
          <p15:clr>
            <a:srgbClr val="F26B43"/>
          </p15:clr>
        </p15:guide>
        <p15:guide id="6" orient="horz" pos="958">
          <p15:clr>
            <a:srgbClr val="F26B43"/>
          </p15:clr>
        </p15:guide>
        <p15:guide id="7" orient="horz" pos="4071">
          <p15:clr>
            <a:srgbClr val="F26B43"/>
          </p15:clr>
        </p15:guide>
        <p15:guide id="8" orient="horz" pos="4006">
          <p15:clr>
            <a:srgbClr val="F26B43"/>
          </p15:clr>
        </p15:guide>
        <p15:guide id="9" pos="3765">
          <p15:clr>
            <a:srgbClr val="F26B43"/>
          </p15:clr>
        </p15:guide>
        <p15:guide id="10" pos="3915">
          <p15:clr>
            <a:srgbClr val="F26B43"/>
          </p15:clr>
        </p15:guide>
        <p15:guide id="11" orient="horz" pos="320">
          <p15:clr>
            <a:srgbClr val="F26B43"/>
          </p15:clr>
        </p15:guide>
        <p15:guide id="12" orient="horz" pos="368">
          <p15:clr>
            <a:srgbClr val="F26B43"/>
          </p15:clr>
        </p15:guide>
        <p15:guide id="13" pos="1118">
          <p15:clr>
            <a:srgbClr val="F26B43"/>
          </p15:clr>
        </p15:guide>
        <p15:guide id="14" orient="horz" pos="4225">
          <p15:clr>
            <a:srgbClr val="F26B43"/>
          </p15:clr>
        </p15:guide>
        <p15:guide id="15" pos="482">
          <p15:clr>
            <a:srgbClr val="F26B43"/>
          </p15:clr>
        </p15:guide>
        <p15:guide id="16" pos="642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emf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24" Type="http://schemas.openxmlformats.org/officeDocument/2006/relationships/image" Target="../media/image31.svg"/><Relationship Id="rId5" Type="http://schemas.openxmlformats.org/officeDocument/2006/relationships/image" Target="../media/image12.emf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emf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emf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hyperlink" Target="http://www.nieuwpensioenbijshell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79994" y="1601997"/>
            <a:ext cx="9899747" cy="1168891"/>
          </a:xfrm>
        </p:spPr>
        <p:txBody>
          <a:bodyPr/>
          <a:lstStyle/>
          <a:p>
            <a:r>
              <a:rPr lang="nl-NL" sz="3600"/>
              <a:t>Informatie sessie</a:t>
            </a:r>
            <a:br>
              <a:rPr lang="nl-NL" sz="3600"/>
            </a:br>
            <a:r>
              <a:rPr lang="nl-NL" sz="3600"/>
              <a:t>Ons nieuwe pensioen</a:t>
            </a:r>
            <a:endParaRPr lang="en-GB" sz="360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779490" y="4588235"/>
            <a:ext cx="5585952" cy="237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</a:t>
            </a:fld>
            <a:endParaRPr lang="en-GB" noProof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98114-DE38-9D2A-D977-E8F469672FE0}"/>
              </a:ext>
            </a:extLst>
          </p:cNvPr>
          <p:cNvSpPr/>
          <p:nvPr/>
        </p:nvSpPr>
        <p:spPr>
          <a:xfrm>
            <a:off x="1" y="4295274"/>
            <a:ext cx="12192000" cy="2562726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pic>
        <p:nvPicPr>
          <p:cNvPr id="14" name="4DD7B739-8E29-40E7-9D1C-1D7CA3EA04D3" descr="533FFF42-CB00-45B8-834A-5C655668D851@edimax">
            <a:extLst>
              <a:ext uri="{FF2B5EF4-FFF2-40B4-BE49-F238E27FC236}">
                <a16:creationId xmlns:a16="http://schemas.microsoft.com/office/drawing/2014/main" id="{CD8B8899-CBC8-4DD2-9D9D-72A038E9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68" y="1381908"/>
            <a:ext cx="4132014" cy="495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779490" y="3246789"/>
            <a:ext cx="4831323" cy="749808"/>
          </a:xfrm>
        </p:spPr>
        <p:txBody>
          <a:bodyPr/>
          <a:lstStyle/>
          <a:p>
            <a:r>
              <a:rPr lang="en-GB">
                <a:cs typeface="Arial"/>
              </a:rPr>
              <a:t>Mei / juni 2024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4460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10</a:t>
            </a:fld>
            <a:endParaRPr lang="en-GB" noProof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9BF14-E044-431D-5412-40CFB45E40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8E451-1350-8310-1D68-A5DB80A15161}"/>
              </a:ext>
            </a:extLst>
          </p:cNvPr>
          <p:cNvSpPr txBox="1"/>
          <p:nvPr/>
        </p:nvSpPr>
        <p:spPr bwMode="auto">
          <a:xfrm>
            <a:off x="-1115857" y="811601"/>
            <a:ext cx="23012400" cy="7671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40000">
                <a:solidFill>
                  <a:schemeClr val="bg1"/>
                </a:solidFill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972009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Juni 2024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82107FA-BBE6-1FC2-FD24-0C01A066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Transitie voor SSPF – Volledige compensatie</a:t>
            </a:r>
          </a:p>
        </p:txBody>
      </p:sp>
      <p:sp>
        <p:nvSpPr>
          <p:cNvPr id="9" name="Rechthoek 5">
            <a:extLst>
              <a:ext uri="{FF2B5EF4-FFF2-40B4-BE49-F238E27FC236}">
                <a16:creationId xmlns:a16="http://schemas.microsoft.com/office/drawing/2014/main" id="{B3FCFC09-9516-13BD-610A-2C02A92DDB26}"/>
              </a:ext>
            </a:extLst>
          </p:cNvPr>
          <p:cNvSpPr/>
          <p:nvPr/>
        </p:nvSpPr>
        <p:spPr>
          <a:xfrm>
            <a:off x="0" y="1570953"/>
            <a:ext cx="12192000" cy="4334088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5BD66-5C5A-8527-981D-727894DFCEB3}"/>
              </a:ext>
            </a:extLst>
          </p:cNvPr>
          <p:cNvSpPr txBox="1"/>
          <p:nvPr/>
        </p:nvSpPr>
        <p:spPr bwMode="auto">
          <a:xfrm>
            <a:off x="763037" y="1918343"/>
            <a:ext cx="3964848" cy="375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err="1">
                <a:latin typeface="+mj-lt"/>
              </a:rPr>
              <a:t>Nadelen</a:t>
            </a:r>
            <a:r>
              <a:rPr lang="en-GB" sz="1600">
                <a:latin typeface="+mj-lt"/>
              </a:rPr>
              <a:t> </a:t>
            </a:r>
            <a:r>
              <a:rPr lang="en-GB" sz="1600"/>
              <a:t>in </a:t>
            </a:r>
            <a:r>
              <a:rPr lang="en-GB" sz="1600" err="1"/>
              <a:t>toekomstige</a:t>
            </a:r>
            <a:r>
              <a:rPr lang="en-GB" sz="1600"/>
              <a:t> </a:t>
            </a:r>
            <a:r>
              <a:rPr lang="en-GB" sz="1600" err="1"/>
              <a:t>opbouw</a:t>
            </a:r>
            <a:r>
              <a:rPr lang="en-GB" sz="1600"/>
              <a:t> </a:t>
            </a:r>
            <a:r>
              <a:rPr lang="en-GB" sz="1600" err="1">
                <a:latin typeface="+mj-lt"/>
              </a:rPr>
              <a:t>worden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gecompenseerd</a:t>
            </a:r>
            <a:endParaRPr lang="en-GB" sz="1600"/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err="1">
                <a:latin typeface="+mj-lt"/>
              </a:rPr>
              <a:t>Volledige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compensatie</a:t>
            </a:r>
            <a:r>
              <a:rPr lang="en-GB" sz="1600">
                <a:latin typeface="+mj-lt"/>
              </a:rPr>
              <a:t> </a:t>
            </a:r>
            <a:r>
              <a:rPr lang="en-GB" sz="1600" err="1"/>
              <a:t>uit</a:t>
            </a:r>
            <a:r>
              <a:rPr lang="en-GB" sz="1600"/>
              <a:t> </a:t>
            </a:r>
            <a:r>
              <a:rPr lang="en-GB" sz="1600" err="1"/>
              <a:t>compensatiedepot</a:t>
            </a:r>
            <a:endParaRPr lang="en-GB" sz="160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err="1"/>
              <a:t>Gefinancierd</a:t>
            </a:r>
            <a:r>
              <a:rPr lang="en-GB" sz="1600">
                <a:latin typeface="+mj-lt"/>
              </a:rPr>
              <a:t> </a:t>
            </a:r>
            <a:r>
              <a:rPr lang="en-GB" sz="1600" err="1"/>
              <a:t>vanuit</a:t>
            </a:r>
            <a:r>
              <a:rPr lang="en-GB" sz="1600">
                <a:latin typeface="+mj-lt"/>
              </a:rPr>
              <a:t> buffer </a:t>
            </a:r>
            <a:r>
              <a:rPr lang="en-GB" sz="1600" err="1">
                <a:latin typeface="+mj-lt"/>
              </a:rPr>
              <a:t>fondsvermogen</a:t>
            </a:r>
            <a:endParaRPr lang="en-GB" sz="1600">
              <a:latin typeface="+mj-lt"/>
            </a:endParaRPr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>
              <a:latin typeface="+mj-lt"/>
            </a:endParaRPr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err="1"/>
              <a:t>Betaling</a:t>
            </a:r>
            <a:r>
              <a:rPr lang="en-GB" sz="1600"/>
              <a:t> in </a:t>
            </a:r>
            <a:r>
              <a:rPr lang="en-GB" sz="1600" err="1">
                <a:latin typeface="+mj-lt"/>
              </a:rPr>
              <a:t>individuele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pensioenpot</a:t>
            </a:r>
            <a:r>
              <a:rPr lang="en-GB" sz="1600"/>
              <a:t>,</a:t>
            </a:r>
            <a:r>
              <a:rPr lang="en-GB" sz="1600">
                <a:latin typeface="+mj-lt"/>
              </a:rPr>
              <a:t> </a:t>
            </a:r>
            <a:r>
              <a:rPr lang="en-GB" sz="1600" err="1"/>
              <a:t>gespreid</a:t>
            </a:r>
            <a:r>
              <a:rPr lang="en-GB" sz="1600"/>
              <a:t> over 10 </a:t>
            </a:r>
            <a:r>
              <a:rPr lang="en-GB" sz="1600" err="1"/>
              <a:t>jaar</a:t>
            </a:r>
            <a:endParaRPr lang="en-GB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15131-02D3-9472-344D-AF8D14639FA1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SNPS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B822C-F75A-B2F6-7A86-B346EB075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"/>
          <a:stretch/>
        </p:blipFill>
        <p:spPr>
          <a:xfrm>
            <a:off x="5819317" y="2029433"/>
            <a:ext cx="5723581" cy="3437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36499E-F1A2-6E3B-C1CE-D264761585D7}"/>
              </a:ext>
            </a:extLst>
          </p:cNvPr>
          <p:cNvSpPr/>
          <p:nvPr/>
        </p:nvSpPr>
        <p:spPr>
          <a:xfrm>
            <a:off x="6536987" y="5051897"/>
            <a:ext cx="2010383" cy="350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err="1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Reguliere</a:t>
            </a:r>
            <a:r>
              <a:rPr lang="en-GB" sz="1000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 </a:t>
            </a:r>
            <a:r>
              <a:rPr lang="en-GB" sz="1000" err="1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premie</a:t>
            </a:r>
            <a:r>
              <a:rPr lang="en-GB" sz="1000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 21% + 2%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A5D58-356F-95B4-7867-B4918F5163D9}"/>
              </a:ext>
            </a:extLst>
          </p:cNvPr>
          <p:cNvSpPr/>
          <p:nvPr/>
        </p:nvSpPr>
        <p:spPr>
          <a:xfrm>
            <a:off x="8922852" y="5053582"/>
            <a:ext cx="2506494" cy="350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err="1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Compensatie</a:t>
            </a:r>
            <a:r>
              <a:rPr lang="en-GB" sz="1000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 </a:t>
            </a:r>
            <a:r>
              <a:rPr lang="en-GB" sz="1000" err="1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uit</a:t>
            </a:r>
            <a:r>
              <a:rPr lang="en-GB" sz="1000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 </a:t>
            </a:r>
            <a:r>
              <a:rPr lang="en-GB" sz="1000" err="1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compensatiedepot</a:t>
            </a:r>
            <a:endParaRPr lang="en-GB" sz="1000">
              <a:solidFill>
                <a:schemeClr val="tx2">
                  <a:lumMod val="75000"/>
                </a:schemeClr>
              </a:solidFill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9446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9D320B6-E27E-F59B-8F24-2239CEC8686F}"/>
              </a:ext>
            </a:extLst>
          </p:cNvPr>
          <p:cNvSpPr/>
          <p:nvPr/>
        </p:nvSpPr>
        <p:spPr>
          <a:xfrm>
            <a:off x="12915" y="1448837"/>
            <a:ext cx="12192000" cy="4888167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976667" y="6469200"/>
            <a:ext cx="1731348" cy="237600"/>
          </a:xfrm>
        </p:spPr>
        <p:txBody>
          <a:bodyPr/>
          <a:lstStyle/>
          <a:p>
            <a:pPr>
              <a:defRPr/>
            </a:pPr>
            <a:r>
              <a:rPr lang="en-US" sz="1000" noProof="1"/>
              <a:t>juni 2024</a:t>
            </a:r>
            <a:endParaRPr lang="en-GB" sz="1000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0500" y="6469199"/>
            <a:ext cx="427503" cy="237600"/>
          </a:xfrm>
        </p:spPr>
        <p:txBody>
          <a:bodyPr/>
          <a:lstStyle/>
          <a:p>
            <a:fld id="{D32BAE6A-B452-4007-8177-56DD051636F9}" type="slidenum">
              <a:rPr lang="en-GB" sz="1000" noProof="1" dirty="0" smtClean="0"/>
              <a:pPr/>
              <a:t>12</a:t>
            </a:fld>
            <a:endParaRPr lang="en-GB" sz="1000" noProof="1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GB">
                <a:latin typeface="ShellBold"/>
              </a:rPr>
              <a:t>De </a:t>
            </a:r>
            <a:r>
              <a:rPr lang="en-GB" err="1">
                <a:latin typeface="ShellBold"/>
              </a:rPr>
              <a:t>transitie</a:t>
            </a:r>
            <a:r>
              <a:rPr lang="en-GB">
                <a:latin typeface="ShellBold"/>
              </a:rPr>
              <a:t> </a:t>
            </a:r>
            <a:r>
              <a:rPr lang="en-GB" err="1">
                <a:latin typeface="ShellBold"/>
              </a:rPr>
              <a:t>voor</a:t>
            </a:r>
            <a:r>
              <a:rPr lang="en-GB">
                <a:latin typeface="ShellBold"/>
              </a:rPr>
              <a:t> SSPF - Wat is </a:t>
            </a:r>
            <a:r>
              <a:rPr lang="en-GB" err="1">
                <a:latin typeface="ShellBold"/>
              </a:rPr>
              <a:t>goed</a:t>
            </a:r>
            <a:r>
              <a:rPr lang="en-GB">
                <a:latin typeface="ShellBold"/>
              </a:rPr>
              <a:t> </a:t>
            </a:r>
            <a:r>
              <a:rPr lang="en-GB" err="1">
                <a:latin typeface="ShellBold"/>
              </a:rPr>
              <a:t>voor</a:t>
            </a:r>
            <a:r>
              <a:rPr lang="en-GB">
                <a:latin typeface="ShellBold"/>
              </a:rPr>
              <a:t> de </a:t>
            </a:r>
            <a:r>
              <a:rPr lang="en-GB" err="1">
                <a:latin typeface="ShellBold"/>
              </a:rPr>
              <a:t>deelnemers</a:t>
            </a:r>
            <a:r>
              <a:rPr lang="en-GB">
                <a:latin typeface="ShellBold"/>
              </a:rPr>
              <a:t>?</a:t>
            </a:r>
          </a:p>
        </p:txBody>
      </p:sp>
      <p:pic>
        <p:nvPicPr>
          <p:cNvPr id="30" name="881D8FFC-7C43-45D4-837C-9581803B42D3">
            <a:extLst>
              <a:ext uri="{FF2B5EF4-FFF2-40B4-BE49-F238E27FC236}">
                <a16:creationId xmlns:a16="http://schemas.microsoft.com/office/drawing/2014/main" id="{D01A321B-803D-4FA6-9AD2-E94973FD2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4338" y="4171163"/>
            <a:ext cx="204879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A70C55B0-55C2-4D50-AEA2-092F92AAB349">
            <a:extLst>
              <a:ext uri="{FF2B5EF4-FFF2-40B4-BE49-F238E27FC236}">
                <a16:creationId xmlns:a16="http://schemas.microsoft.com/office/drawing/2014/main" id="{B5DFE34E-CB35-4D79-90FA-D60937C2D9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338" y="1801472"/>
            <a:ext cx="1951446" cy="1827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B58C495-213D-4448-ABA0-30CD76C253AC}"/>
              </a:ext>
            </a:extLst>
          </p:cNvPr>
          <p:cNvGrpSpPr/>
          <p:nvPr/>
        </p:nvGrpSpPr>
        <p:grpSpPr>
          <a:xfrm>
            <a:off x="3923127" y="2156825"/>
            <a:ext cx="1951446" cy="975723"/>
            <a:chOff x="2734718" y="364309"/>
            <a:chExt cx="1951446" cy="975723"/>
          </a:xfrm>
          <a:solidFill>
            <a:srgbClr val="FBCE07"/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BD4E047-4ACB-4A00-B809-69D12E7B1B0D}"/>
                </a:ext>
              </a:extLst>
            </p:cNvPr>
            <p:cNvSpPr/>
            <p:nvPr/>
          </p:nvSpPr>
          <p:spPr>
            <a:xfrm>
              <a:off x="2734718" y="364309"/>
              <a:ext cx="1951446" cy="9757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L" sz="2800"/>
            </a:p>
          </p:txBody>
        </p: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168C94A0-3C73-4DEE-87EE-139A1B993DB0}"/>
                </a:ext>
              </a:extLst>
            </p:cNvPr>
            <p:cNvSpPr txBox="1"/>
            <p:nvPr/>
          </p:nvSpPr>
          <p:spPr>
            <a:xfrm>
              <a:off x="2763296" y="392887"/>
              <a:ext cx="1894290" cy="918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>
                  <a:latin typeface="+mj-lt"/>
                </a:rPr>
                <a:t>INVAREN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>
                  <a:latin typeface="+mn-lt"/>
                </a:rPr>
                <a:t>(</a:t>
              </a:r>
              <a:r>
                <a:rPr lang="en-GB" sz="1400" b="0" kern="1200">
                  <a:latin typeface="+mn-lt"/>
                </a:rPr>
                <a:t>DEFAULT)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A58FBB-9334-4CA0-999F-8D8A76410CF5}"/>
              </a:ext>
            </a:extLst>
          </p:cNvPr>
          <p:cNvCxnSpPr>
            <a:cxnSpLocks/>
          </p:cNvCxnSpPr>
          <p:nvPr/>
        </p:nvCxnSpPr>
        <p:spPr>
          <a:xfrm flipV="1">
            <a:off x="3616149" y="3347311"/>
            <a:ext cx="534882" cy="351264"/>
          </a:xfrm>
          <a:prstGeom prst="line">
            <a:avLst/>
          </a:prstGeom>
          <a:ln w="19050">
            <a:solidFill>
              <a:srgbClr val="641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E967E1-2416-40AE-81CA-0D493FAE7A12}"/>
              </a:ext>
            </a:extLst>
          </p:cNvPr>
          <p:cNvCxnSpPr>
            <a:cxnSpLocks/>
          </p:cNvCxnSpPr>
          <p:nvPr/>
        </p:nvCxnSpPr>
        <p:spPr>
          <a:xfrm>
            <a:off x="3634987" y="3922892"/>
            <a:ext cx="521181" cy="385057"/>
          </a:xfrm>
          <a:prstGeom prst="line">
            <a:avLst/>
          </a:prstGeom>
          <a:ln w="19050">
            <a:solidFill>
              <a:srgbClr val="641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9FCA25E-5995-4CD1-B318-9CE8296F483E}"/>
              </a:ext>
            </a:extLst>
          </p:cNvPr>
          <p:cNvSpPr txBox="1"/>
          <p:nvPr/>
        </p:nvSpPr>
        <p:spPr bwMode="auto">
          <a:xfrm>
            <a:off x="4739266" y="3681155"/>
            <a:ext cx="677764" cy="306879"/>
          </a:xfrm>
          <a:prstGeom prst="rect">
            <a:avLst/>
          </a:prstGeom>
          <a:solidFill>
            <a:srgbClr val="64196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OF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CD22C1-7D0B-4422-A724-0265C9994A8F}"/>
              </a:ext>
            </a:extLst>
          </p:cNvPr>
          <p:cNvGrpSpPr/>
          <p:nvPr/>
        </p:nvGrpSpPr>
        <p:grpSpPr>
          <a:xfrm>
            <a:off x="3964367" y="4569114"/>
            <a:ext cx="1951446" cy="975723"/>
            <a:chOff x="2734718" y="1486390"/>
            <a:chExt cx="1951446" cy="975723"/>
          </a:xfrm>
          <a:solidFill>
            <a:srgbClr val="009EB4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46DC4D8-E24D-42F9-A2F2-9CFEA9EE3D37}"/>
                </a:ext>
              </a:extLst>
            </p:cNvPr>
            <p:cNvSpPr/>
            <p:nvPr/>
          </p:nvSpPr>
          <p:spPr>
            <a:xfrm>
              <a:off x="2734718" y="1486390"/>
              <a:ext cx="1951446" cy="9757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L" sz="2800"/>
            </a:p>
          </p:txBody>
        </p:sp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EC9720D8-380B-465F-A413-7DA8EF1E674D}"/>
                </a:ext>
              </a:extLst>
            </p:cNvPr>
            <p:cNvSpPr txBox="1"/>
            <p:nvPr/>
          </p:nvSpPr>
          <p:spPr>
            <a:xfrm>
              <a:off x="2763296" y="1514968"/>
              <a:ext cx="1894290" cy="918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>
                  <a:latin typeface="+mj-lt"/>
                </a:rPr>
                <a:t>ACHTERLATEN</a:t>
              </a:r>
              <a:br>
                <a:rPr lang="en-GB" sz="1400" b="1" kern="1200">
                  <a:latin typeface="+mj-lt"/>
                </a:rPr>
              </a:br>
              <a:r>
                <a:rPr lang="en-GB" sz="1400" b="1" kern="1200">
                  <a:latin typeface="+mj-lt"/>
                </a:rPr>
                <a:t>(</a:t>
              </a:r>
              <a:r>
                <a:rPr lang="en-GB" sz="1400" b="0" kern="1200">
                  <a:latin typeface="+mn-lt"/>
                </a:rPr>
                <a:t>UITZONDERING)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D807D54-02E2-4EA0-BE85-A07CAD293C3C}"/>
              </a:ext>
            </a:extLst>
          </p:cNvPr>
          <p:cNvSpPr txBox="1"/>
          <p:nvPr/>
        </p:nvSpPr>
        <p:spPr bwMode="auto">
          <a:xfrm>
            <a:off x="470246" y="3279149"/>
            <a:ext cx="3153685" cy="1093376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>
                <a:solidFill>
                  <a:srgbClr val="009EB4"/>
                </a:solidFill>
              </a:rPr>
              <a:t>       OVERGANG SSPF</a:t>
            </a:r>
            <a:br>
              <a:rPr lang="en-US" sz="1200">
                <a:solidFill>
                  <a:srgbClr val="404040"/>
                </a:solidFill>
              </a:rPr>
            </a:br>
            <a:r>
              <a:rPr lang="en-US" sz="1400" err="1">
                <a:solidFill>
                  <a:srgbClr val="404040"/>
                </a:solidFill>
                <a:cs typeface="Arial" panose="020B0604020202020204" pitchFamily="34" charset="0"/>
              </a:rPr>
              <a:t>Uitkeringsregeling</a:t>
            </a:r>
            <a:br>
              <a:rPr lang="en-US" sz="1400">
                <a:solidFill>
                  <a:srgbClr val="404040"/>
                </a:solidFill>
                <a:cs typeface="Arial" panose="020B0604020202020204" pitchFamily="34" charset="0"/>
              </a:rPr>
            </a:br>
            <a:endParaRPr lang="en-US" sz="1400">
              <a:solidFill>
                <a:srgbClr val="404040"/>
              </a:solidFill>
            </a:endParaRPr>
          </a:p>
        </p:txBody>
      </p:sp>
      <p:sp>
        <p:nvSpPr>
          <p:cNvPr id="36" name="Ovaal 12">
            <a:extLst>
              <a:ext uri="{FF2B5EF4-FFF2-40B4-BE49-F238E27FC236}">
                <a16:creationId xmlns:a16="http://schemas.microsoft.com/office/drawing/2014/main" id="{A9280643-F090-4349-9770-2E80689C2652}"/>
              </a:ext>
            </a:extLst>
          </p:cNvPr>
          <p:cNvSpPr/>
          <p:nvPr/>
        </p:nvSpPr>
        <p:spPr>
          <a:xfrm>
            <a:off x="675887" y="3375656"/>
            <a:ext cx="342706" cy="342705"/>
          </a:xfrm>
          <a:prstGeom prst="ellipse">
            <a:avLst/>
          </a:prstGeom>
          <a:solidFill>
            <a:srgbClr val="FBCE07"/>
          </a:solidFill>
          <a:ln>
            <a:solidFill>
              <a:srgbClr val="FBC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C3EAFA-22E4-429E-9233-BB380E958D44}"/>
              </a:ext>
            </a:extLst>
          </p:cNvPr>
          <p:cNvSpPr txBox="1"/>
          <p:nvPr/>
        </p:nvSpPr>
        <p:spPr bwMode="auto">
          <a:xfrm>
            <a:off x="775733" y="3373141"/>
            <a:ext cx="31750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DB387-8F5A-C888-71CA-C85158A09EFA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40F0B9-E8F8-C1A9-751E-7C1CC677D559}"/>
              </a:ext>
            </a:extLst>
          </p:cNvPr>
          <p:cNvSpPr/>
          <p:nvPr/>
        </p:nvSpPr>
        <p:spPr>
          <a:xfrm>
            <a:off x="7286054" y="2029230"/>
            <a:ext cx="4708358" cy="1371600"/>
          </a:xfrm>
          <a:prstGeom prst="rect">
            <a:avLst/>
          </a:prstGeom>
          <a:solidFill>
            <a:srgbClr val="F7F7F7"/>
          </a:solidFill>
          <a:ln w="28575"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Omzetten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van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opgebouwd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naar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individuele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pensioenpot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A6A6A6"/>
              </a:solidFill>
              <a:latin typeface="Shell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err="1">
                <a:solidFill>
                  <a:srgbClr val="A6A6A6"/>
                </a:solidFill>
                <a:latin typeface="ShellMedium"/>
              </a:rPr>
              <a:t>Hoogte</a:t>
            </a:r>
            <a:r>
              <a:rPr lang="en-GB" sz="1400">
                <a:solidFill>
                  <a:srgbClr val="A6A6A6"/>
                </a:solidFill>
                <a:latin typeface="ShellMedium"/>
              </a:rPr>
              <a:t> </a:t>
            </a:r>
            <a:r>
              <a:rPr lang="en-GB" sz="1400" err="1">
                <a:solidFill>
                  <a:srgbClr val="A6A6A6"/>
                </a:solidFill>
                <a:latin typeface="ShellMedium"/>
              </a:rPr>
              <a:t>pensioen</a:t>
            </a:r>
            <a:r>
              <a:rPr lang="en-GB" sz="1400">
                <a:solidFill>
                  <a:srgbClr val="A6A6A6"/>
                </a:solidFill>
                <a:latin typeface="ShellMedium"/>
              </a:rPr>
              <a:t> </a:t>
            </a:r>
            <a:r>
              <a:rPr lang="en-GB" sz="1400" err="1">
                <a:solidFill>
                  <a:srgbClr val="A6A6A6"/>
                </a:solidFill>
                <a:latin typeface="ShellMedium"/>
              </a:rPr>
              <a:t>afhankelijk</a:t>
            </a:r>
            <a:r>
              <a:rPr lang="en-GB" sz="1400">
                <a:solidFill>
                  <a:srgbClr val="A6A6A6"/>
                </a:solidFill>
                <a:latin typeface="ShellMedium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solidFill>
                  <a:srgbClr val="A6A6A6"/>
                </a:solidFill>
                <a:latin typeface="ShellMedium"/>
              </a:rPr>
              <a:t>van </a:t>
            </a:r>
            <a:r>
              <a:rPr lang="en-GB" sz="1400" err="1">
                <a:solidFill>
                  <a:srgbClr val="A6A6A6"/>
                </a:solidFill>
                <a:latin typeface="ShellMedium"/>
              </a:rPr>
              <a:t>beleggingsrendement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39AE9FA-2C2A-2267-AECF-68B6146811E3}"/>
              </a:ext>
            </a:extLst>
          </p:cNvPr>
          <p:cNvSpPr/>
          <p:nvPr/>
        </p:nvSpPr>
        <p:spPr>
          <a:xfrm>
            <a:off x="7286054" y="4413733"/>
            <a:ext cx="4708358" cy="1371600"/>
          </a:xfrm>
          <a:prstGeom prst="rect">
            <a:avLst/>
          </a:prstGeom>
          <a:solidFill>
            <a:srgbClr val="F7F7F7"/>
          </a:solidFill>
          <a:ln w="28575"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Opgebouwde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pensioenen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blijven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achter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err="1">
                <a:solidFill>
                  <a:srgbClr val="A6A6A6"/>
                </a:solidFill>
                <a:latin typeface="ShellMedium"/>
              </a:rPr>
              <a:t>Sponsorgarantie</a:t>
            </a:r>
            <a:r>
              <a:rPr lang="en-GB" sz="1400">
                <a:solidFill>
                  <a:srgbClr val="A6A6A6"/>
                </a:solidFill>
                <a:latin typeface="ShellMedium"/>
              </a:rPr>
              <a:t> </a:t>
            </a:r>
            <a:r>
              <a:rPr lang="en-GB" sz="1400" err="1">
                <a:solidFill>
                  <a:srgbClr val="A6A6A6"/>
                </a:solidFill>
                <a:latin typeface="ShellMedium"/>
              </a:rPr>
              <a:t>blijft</a:t>
            </a:r>
            <a:r>
              <a:rPr lang="en-GB" sz="1400">
                <a:solidFill>
                  <a:srgbClr val="A6A6A6"/>
                </a:solidFill>
                <a:latin typeface="ShellMedium"/>
              </a:rPr>
              <a:t> </a:t>
            </a:r>
            <a:r>
              <a:rPr lang="en-GB" sz="1400" err="1">
                <a:solidFill>
                  <a:srgbClr val="A6A6A6"/>
                </a:solidFill>
                <a:latin typeface="ShellMedium"/>
              </a:rPr>
              <a:t>bestaan</a:t>
            </a:r>
            <a:endParaRPr lang="en-GB" sz="1400">
              <a:solidFill>
                <a:srgbClr val="A6A6A6"/>
              </a:solidFill>
              <a:latin typeface="Shell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>
              <a:solidFill>
                <a:srgbClr val="A6A6A6"/>
              </a:solidFill>
              <a:latin typeface="Shell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Indexatieregels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veranderen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5407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B53EC74-C901-0272-D550-FC8A5CC9C469}"/>
              </a:ext>
            </a:extLst>
          </p:cNvPr>
          <p:cNvSpPr/>
          <p:nvPr/>
        </p:nvSpPr>
        <p:spPr>
          <a:xfrm>
            <a:off x="259307" y="6287518"/>
            <a:ext cx="9024970" cy="570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D58F51D3-864D-C5DB-F1BA-C17E4CD25060}"/>
              </a:ext>
            </a:extLst>
          </p:cNvPr>
          <p:cNvSpPr/>
          <p:nvPr/>
        </p:nvSpPr>
        <p:spPr>
          <a:xfrm>
            <a:off x="0" y="1597867"/>
            <a:ext cx="12192000" cy="4538451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976667" y="6469200"/>
            <a:ext cx="1731348" cy="2376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juni 2024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0500" y="6469199"/>
            <a:ext cx="427503" cy="237600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US" err="1"/>
              <a:t>Invaren</a:t>
            </a:r>
            <a:r>
              <a:rPr lang="en-US"/>
              <a:t> </a:t>
            </a:r>
            <a:r>
              <a:rPr lang="en-US" err="1"/>
              <a:t>biedt</a:t>
            </a:r>
            <a:r>
              <a:rPr lang="en-US"/>
              <a:t> </a:t>
            </a:r>
            <a:r>
              <a:rPr lang="en-US" err="1"/>
              <a:t>duidelijke</a:t>
            </a:r>
            <a:r>
              <a:rPr lang="en-US"/>
              <a:t> </a:t>
            </a:r>
            <a:r>
              <a:rPr lang="en-US" err="1"/>
              <a:t>voordelen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deelnemers</a:t>
            </a:r>
            <a:r>
              <a:rPr lang="en-US"/>
              <a:t> </a:t>
            </a:r>
            <a:br>
              <a:rPr lang="en-US"/>
            </a:br>
            <a:r>
              <a:rPr lang="en-US" err="1"/>
              <a:t>bij</a:t>
            </a:r>
            <a:r>
              <a:rPr lang="en-US"/>
              <a:t> </a:t>
            </a:r>
            <a:r>
              <a:rPr lang="en-US" err="1"/>
              <a:t>dekkingsgraad</a:t>
            </a:r>
            <a:r>
              <a:rPr lang="en-US"/>
              <a:t> &gt; 125%</a:t>
            </a:r>
            <a:br>
              <a:rPr lang="en-US"/>
            </a:br>
            <a:endParaRPr lang="en-GB">
              <a:solidFill>
                <a:srgbClr val="A6A6A6"/>
              </a:solidFill>
              <a:latin typeface="+mj-lt"/>
            </a:endParaRPr>
          </a:p>
        </p:txBody>
      </p:sp>
      <p:pic>
        <p:nvPicPr>
          <p:cNvPr id="40" name="A70C55B0-55C2-4D50-AEA2-092F92AAB349">
            <a:extLst>
              <a:ext uri="{FF2B5EF4-FFF2-40B4-BE49-F238E27FC236}">
                <a16:creationId xmlns:a16="http://schemas.microsoft.com/office/drawing/2014/main" id="{B5DFE34E-CB35-4D79-90FA-D60937C2D9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367" y="4101965"/>
            <a:ext cx="2025271" cy="18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CAE782-7986-DD1A-C980-F1215B01216E}"/>
              </a:ext>
            </a:extLst>
          </p:cNvPr>
          <p:cNvSpPr txBox="1"/>
          <p:nvPr/>
        </p:nvSpPr>
        <p:spPr bwMode="auto">
          <a:xfrm>
            <a:off x="507999" y="2029139"/>
            <a:ext cx="4292601" cy="49154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Hogere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verwachte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pensioenuitkomsten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546035-7E50-D65C-95A5-C7CB5F33BA41}"/>
              </a:ext>
            </a:extLst>
          </p:cNvPr>
          <p:cNvSpPr txBox="1"/>
          <p:nvPr/>
        </p:nvSpPr>
        <p:spPr bwMode="auto">
          <a:xfrm>
            <a:off x="508000" y="2953074"/>
            <a:ext cx="4292601" cy="49154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Meer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gelijkheid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tussen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deelnemers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D99DF-7BAB-E76E-F5A4-93016BA4A72F}"/>
              </a:ext>
            </a:extLst>
          </p:cNvPr>
          <p:cNvSpPr txBox="1"/>
          <p:nvPr/>
        </p:nvSpPr>
        <p:spPr bwMode="auto">
          <a:xfrm>
            <a:off x="479189" y="3881513"/>
            <a:ext cx="4292601" cy="83625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lang="en-GB" sz="1600" err="1">
                <a:solidFill>
                  <a:srgbClr val="404040"/>
                </a:solidFill>
                <a:latin typeface="ShellBold"/>
              </a:rPr>
              <a:t>Maatregelen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voor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gepensioneerden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korting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op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voorkomen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1D1AB-24B5-0D81-39F5-970B7B9126A8}"/>
              </a:ext>
            </a:extLst>
          </p:cNvPr>
          <p:cNvSpPr txBox="1"/>
          <p:nvPr/>
        </p:nvSpPr>
        <p:spPr bwMode="auto">
          <a:xfrm>
            <a:off x="479190" y="5154662"/>
            <a:ext cx="4292601" cy="83625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Toekomstbestending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met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oog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op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wetgeving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aanbieders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in de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markt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73EB9B-66B8-455F-577F-D60AFAC47D70}"/>
              </a:ext>
            </a:extLst>
          </p:cNvPr>
          <p:cNvSpPr/>
          <p:nvPr/>
        </p:nvSpPr>
        <p:spPr>
          <a:xfrm>
            <a:off x="6096000" y="1856784"/>
            <a:ext cx="4708358" cy="1678071"/>
          </a:xfrm>
          <a:prstGeom prst="rect">
            <a:avLst/>
          </a:prstGeom>
          <a:solidFill>
            <a:srgbClr val="F7F7F7"/>
          </a:solidFill>
          <a:ln w="28575"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Toedeling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van buffers: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Compensatie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verhoging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van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pensioenkapitaal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Meer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fiscale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ruimte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Maar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ook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meer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risico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B2E282F-18C7-0A96-46DB-5B97DE001050}"/>
              </a:ext>
            </a:extLst>
          </p:cNvPr>
          <p:cNvSpPr/>
          <p:nvPr/>
        </p:nvSpPr>
        <p:spPr>
          <a:xfrm>
            <a:off x="5041232" y="2101785"/>
            <a:ext cx="854242" cy="346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1A5C9-0731-3054-75AA-DF1984F8928E}"/>
              </a:ext>
            </a:extLst>
          </p:cNvPr>
          <p:cNvSpPr txBox="1"/>
          <p:nvPr/>
        </p:nvSpPr>
        <p:spPr bwMode="auto">
          <a:xfrm>
            <a:off x="6104757" y="3972441"/>
            <a:ext cx="3424254" cy="1752018"/>
          </a:xfrm>
          <a:prstGeom prst="rect">
            <a:avLst/>
          </a:prstGeom>
          <a:solidFill>
            <a:srgbClr val="F7F7F7"/>
          </a:solidFill>
          <a:ln w="2857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18288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Risicodelingsreserve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Defensief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beleggingsprofiel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Inkoop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vast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verzekeraar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B2E17D2-6711-FF72-BE88-DC836075E94E}"/>
              </a:ext>
            </a:extLst>
          </p:cNvPr>
          <p:cNvSpPr/>
          <p:nvPr/>
        </p:nvSpPr>
        <p:spPr>
          <a:xfrm>
            <a:off x="5041232" y="4101965"/>
            <a:ext cx="854242" cy="346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41B42-08DC-0101-9625-B8062AC8A6E8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SSPF</a:t>
            </a:r>
          </a:p>
        </p:txBody>
      </p:sp>
    </p:spTree>
    <p:extLst>
      <p:ext uri="{BB962C8B-B14F-4D97-AF65-F5344CB8AC3E}">
        <p14:creationId xmlns:p14="http://schemas.microsoft.com/office/powerpoint/2010/main" val="24949470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B085-EE40-41EA-F242-E34FCF7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 me introduce you to …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F009-E000-E5ED-CD6D-17D1AD44F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54814" y="6469200"/>
            <a:ext cx="1440000" cy="2376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mei 2020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17C41-B256-379D-F85A-3B0E65D51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8648" y="6469199"/>
            <a:ext cx="355564" cy="237600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3" name="Rechthoek 5">
            <a:extLst>
              <a:ext uri="{FF2B5EF4-FFF2-40B4-BE49-F238E27FC236}">
                <a16:creationId xmlns:a16="http://schemas.microsoft.com/office/drawing/2014/main" id="{D85573A9-0F30-01FA-A525-03162671C823}"/>
              </a:ext>
            </a:extLst>
          </p:cNvPr>
          <p:cNvSpPr/>
          <p:nvPr/>
        </p:nvSpPr>
        <p:spPr>
          <a:xfrm>
            <a:off x="0" y="1597867"/>
            <a:ext cx="12192000" cy="4538451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BFC523F-20FB-0E5A-410C-3D73C26D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6" y="1910490"/>
            <a:ext cx="12192000" cy="4234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EAAB3-4C2D-5ED7-7EA5-52A72FF9E6DE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SSPF</a:t>
            </a:r>
          </a:p>
        </p:txBody>
      </p:sp>
    </p:spTree>
    <p:extLst>
      <p:ext uri="{BB962C8B-B14F-4D97-AF65-F5344CB8AC3E}">
        <p14:creationId xmlns:p14="http://schemas.microsoft.com/office/powerpoint/2010/main" val="21639854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15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03032-8528-696B-2506-504CC61A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Waarom</a:t>
            </a:r>
            <a:r>
              <a:rPr lang="en-GB"/>
              <a:t> </a:t>
            </a:r>
            <a:r>
              <a:rPr lang="en-GB" err="1"/>
              <a:t>invaren</a:t>
            </a:r>
            <a:r>
              <a:rPr lang="en-GB"/>
              <a:t>?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Operator (incl. ploegentoeslag)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55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32 jaar in dienst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JG8</a:t>
            </a:r>
          </a:p>
          <a:p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pic>
        <p:nvPicPr>
          <p:cNvPr id="10" name="Afbeelding 21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8B8E2728-BEFD-B8CD-2366-1C4CA6387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63" y="1678922"/>
            <a:ext cx="4439544" cy="4692807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20">
            <a:extLst>
              <a:ext uri="{FF2B5EF4-FFF2-40B4-BE49-F238E27FC236}">
                <a16:creationId xmlns:a16="http://schemas.microsoft.com/office/drawing/2014/main" id="{DE50BB1B-1BE7-5487-7D1A-131D752389F6}"/>
              </a:ext>
            </a:extLst>
          </p:cNvPr>
          <p:cNvSpPr txBox="1"/>
          <p:nvPr/>
        </p:nvSpPr>
        <p:spPr bwMode="auto">
          <a:xfrm>
            <a:off x="2514600" y="1379191"/>
            <a:ext cx="4786165" cy="269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20000"/>
              </a:lnSpc>
              <a:buClr>
                <a:schemeClr val="accent2"/>
              </a:buClr>
              <a:buSzPct val="85000"/>
            </a:pPr>
            <a:r>
              <a:rPr lang="nl-NL" sz="1600">
                <a:solidFill>
                  <a:srgbClr val="DD1D21"/>
                </a:solidFill>
                <a:latin typeface="+mj-lt"/>
              </a:rPr>
              <a:t>HET TE VERWACHTEN PENSIOEN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A518C-6138-1C20-0CB3-15F9E735B898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84ED100D-2611-8C79-EFF3-6CF4AA66C5F0}"/>
              </a:ext>
            </a:extLst>
          </p:cNvPr>
          <p:cNvSpPr txBox="1"/>
          <p:nvPr/>
        </p:nvSpPr>
        <p:spPr bwMode="auto">
          <a:xfrm>
            <a:off x="8961692" y="212547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</p:spTree>
    <p:extLst>
      <p:ext uri="{BB962C8B-B14F-4D97-AF65-F5344CB8AC3E}">
        <p14:creationId xmlns:p14="http://schemas.microsoft.com/office/powerpoint/2010/main" val="312162894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16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" name="Tekstvak 11">
            <a:extLst>
              <a:ext uri="{FF2B5EF4-FFF2-40B4-BE49-F238E27FC236}">
                <a16:creationId xmlns:a16="http://schemas.microsoft.com/office/drawing/2014/main" id="{2707B4EB-9D0F-D13B-35C9-A2AA8C0FED15}"/>
              </a:ext>
            </a:extLst>
          </p:cNvPr>
          <p:cNvSpPr txBox="1"/>
          <p:nvPr/>
        </p:nvSpPr>
        <p:spPr bwMode="auto">
          <a:xfrm>
            <a:off x="9210261" y="151200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754696" y="3060427"/>
            <a:ext cx="31469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60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30 jaar in dienst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Bouwt pensioen op bij SSPF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39" y="994930"/>
            <a:ext cx="1879600" cy="1879600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9421133" y="355180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5" descr="Afbeelding met tekst, schermopname, lijn, Perceel&#10;&#10;Automatisch gegenereerde beschrijving">
            <a:extLst>
              <a:ext uri="{FF2B5EF4-FFF2-40B4-BE49-F238E27FC236}">
                <a16:creationId xmlns:a16="http://schemas.microsoft.com/office/drawing/2014/main" id="{EF6BF348-47ED-6B80-96DA-C0D689864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2164979"/>
            <a:ext cx="7772400" cy="3222702"/>
          </a:xfrm>
          <a:prstGeom prst="rect">
            <a:avLst/>
          </a:prstGeom>
        </p:spPr>
      </p:pic>
      <p:sp>
        <p:nvSpPr>
          <p:cNvPr id="14" name="Tekstvak 19">
            <a:extLst>
              <a:ext uri="{FF2B5EF4-FFF2-40B4-BE49-F238E27FC236}">
                <a16:creationId xmlns:a16="http://schemas.microsoft.com/office/drawing/2014/main" id="{F91C942E-D444-3FAD-EDDB-BC480D66AE3A}"/>
              </a:ext>
            </a:extLst>
          </p:cNvPr>
          <p:cNvSpPr txBox="1"/>
          <p:nvPr/>
        </p:nvSpPr>
        <p:spPr bwMode="auto">
          <a:xfrm>
            <a:off x="387598" y="1592051"/>
            <a:ext cx="7053725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>
                <a:solidFill>
                  <a:srgbClr val="DD1D21"/>
                </a:solidFill>
                <a:latin typeface="+mj-lt"/>
              </a:rPr>
              <a:t>HET PENSIOEN DOOR DE JAREN HEEN </a:t>
            </a:r>
            <a:r>
              <a:rPr lang="nl-NL" sz="1600">
                <a:solidFill>
                  <a:srgbClr val="DD1D21"/>
                </a:solidFill>
              </a:rPr>
              <a:t>– DE VERWACHTING</a:t>
            </a:r>
          </a:p>
        </p:txBody>
      </p:sp>
      <p:sp>
        <p:nvSpPr>
          <p:cNvPr id="15" name="Rechthoek 5">
            <a:extLst>
              <a:ext uri="{FF2B5EF4-FFF2-40B4-BE49-F238E27FC236}">
                <a16:creationId xmlns:a16="http://schemas.microsoft.com/office/drawing/2014/main" id="{93B46E66-9751-A241-3643-B02F5FBCB191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7" name="Tekstvak 14">
            <a:extLst>
              <a:ext uri="{FF2B5EF4-FFF2-40B4-BE49-F238E27FC236}">
                <a16:creationId xmlns:a16="http://schemas.microsoft.com/office/drawing/2014/main" id="{5E70200D-4850-06D6-2202-9DF26590BE88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18" name="Rechthoek 22">
            <a:extLst>
              <a:ext uri="{FF2B5EF4-FFF2-40B4-BE49-F238E27FC236}">
                <a16:creationId xmlns:a16="http://schemas.microsoft.com/office/drawing/2014/main" id="{26A728C7-2E51-08B7-0638-0D048FCE9BFB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Operator (incl. ploegentoeslag)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55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32 jaar in dienst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JG8</a:t>
            </a:r>
          </a:p>
          <a:p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1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6E8115DB-E56F-A3A9-7985-4C8E38F78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cxnSp>
        <p:nvCxnSpPr>
          <p:cNvPr id="20" name="Rechte verbindingslijn 18">
            <a:extLst>
              <a:ext uri="{FF2B5EF4-FFF2-40B4-BE49-F238E27FC236}">
                <a16:creationId xmlns:a16="http://schemas.microsoft.com/office/drawing/2014/main" id="{A45D2AA1-9FD2-3F34-0CFD-DD4058FC62E5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3B4DF4FE-FF8D-6C10-E52D-0D02977C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788"/>
            <a:ext cx="11171238" cy="752475"/>
          </a:xfrm>
        </p:spPr>
        <p:txBody>
          <a:bodyPr/>
          <a:lstStyle/>
          <a:p>
            <a:r>
              <a:rPr lang="en-GB" err="1"/>
              <a:t>Waarom</a:t>
            </a:r>
            <a:r>
              <a:rPr lang="en-GB"/>
              <a:t> </a:t>
            </a:r>
            <a:r>
              <a:rPr lang="en-GB" err="1"/>
              <a:t>invaren</a:t>
            </a:r>
            <a:r>
              <a:rPr lang="en-GB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AB851-12F5-2CE1-9225-AA6EF4C17939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10" name="Tekstvak 11">
            <a:extLst>
              <a:ext uri="{FF2B5EF4-FFF2-40B4-BE49-F238E27FC236}">
                <a16:creationId xmlns:a16="http://schemas.microsoft.com/office/drawing/2014/main" id="{600E877A-304D-7E88-B7FC-CB45E9265468}"/>
              </a:ext>
            </a:extLst>
          </p:cNvPr>
          <p:cNvSpPr txBox="1"/>
          <p:nvPr/>
        </p:nvSpPr>
        <p:spPr bwMode="auto">
          <a:xfrm>
            <a:off x="8961692" y="212547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4903603-D331-294C-B223-9A1272194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728" y="5738353"/>
            <a:ext cx="26479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72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17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" name="Tekstvak 11">
            <a:extLst>
              <a:ext uri="{FF2B5EF4-FFF2-40B4-BE49-F238E27FC236}">
                <a16:creationId xmlns:a16="http://schemas.microsoft.com/office/drawing/2014/main" id="{2707B4EB-9D0F-D13B-35C9-A2AA8C0FED15}"/>
              </a:ext>
            </a:extLst>
          </p:cNvPr>
          <p:cNvSpPr txBox="1"/>
          <p:nvPr/>
        </p:nvSpPr>
        <p:spPr bwMode="auto">
          <a:xfrm>
            <a:off x="9210261" y="151200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754696" y="3060427"/>
            <a:ext cx="31469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60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30 jaar in dienst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Bouwt pensioen op bij SSPF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39" y="994930"/>
            <a:ext cx="1879600" cy="1879600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9421133" y="355180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9">
            <a:extLst>
              <a:ext uri="{FF2B5EF4-FFF2-40B4-BE49-F238E27FC236}">
                <a16:creationId xmlns:a16="http://schemas.microsoft.com/office/drawing/2014/main" id="{F91C942E-D444-3FAD-EDDB-BC480D66AE3A}"/>
              </a:ext>
            </a:extLst>
          </p:cNvPr>
          <p:cNvSpPr txBox="1"/>
          <p:nvPr/>
        </p:nvSpPr>
        <p:spPr bwMode="auto">
          <a:xfrm>
            <a:off x="387598" y="1592051"/>
            <a:ext cx="7463629" cy="65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>
                <a:solidFill>
                  <a:srgbClr val="DD1D21"/>
                </a:solidFill>
                <a:latin typeface="+mj-lt"/>
              </a:rPr>
              <a:t>HET PENSIOEN DOOR DE JAREN HEEN </a:t>
            </a:r>
            <a:r>
              <a:rPr lang="nl-NL" sz="1600">
                <a:solidFill>
                  <a:srgbClr val="DD1D21"/>
                </a:solidFill>
              </a:rPr>
              <a:t>– SLECHT WEER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nl-NL" sz="1600">
              <a:solidFill>
                <a:srgbClr val="DD1D21"/>
              </a:solidFill>
              <a:latin typeface="+mj-lt"/>
            </a:endParaRPr>
          </a:p>
        </p:txBody>
      </p:sp>
      <p:sp>
        <p:nvSpPr>
          <p:cNvPr id="15" name="Rechthoek 5">
            <a:extLst>
              <a:ext uri="{FF2B5EF4-FFF2-40B4-BE49-F238E27FC236}">
                <a16:creationId xmlns:a16="http://schemas.microsoft.com/office/drawing/2014/main" id="{93B46E66-9751-A241-3643-B02F5FBCB191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7" name="Tekstvak 14">
            <a:extLst>
              <a:ext uri="{FF2B5EF4-FFF2-40B4-BE49-F238E27FC236}">
                <a16:creationId xmlns:a16="http://schemas.microsoft.com/office/drawing/2014/main" id="{5E70200D-4850-06D6-2202-9DF26590BE88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18" name="Rechthoek 22">
            <a:extLst>
              <a:ext uri="{FF2B5EF4-FFF2-40B4-BE49-F238E27FC236}">
                <a16:creationId xmlns:a16="http://schemas.microsoft.com/office/drawing/2014/main" id="{26A728C7-2E51-08B7-0638-0D048FCE9BFB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Operator (incl. ploegentoeslag)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55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32 jaar in dienst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JG8</a:t>
            </a:r>
          </a:p>
          <a:p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1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6E8115DB-E56F-A3A9-7985-4C8E38F78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cxnSp>
        <p:nvCxnSpPr>
          <p:cNvPr id="20" name="Rechte verbindingslijn 18">
            <a:extLst>
              <a:ext uri="{FF2B5EF4-FFF2-40B4-BE49-F238E27FC236}">
                <a16:creationId xmlns:a16="http://schemas.microsoft.com/office/drawing/2014/main" id="{A45D2AA1-9FD2-3F34-0CFD-DD4058FC62E5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7" descr="Afbeelding met tekst, schermopname, lijn, Perceel&#10;&#10;Automatisch gegenereerde beschrijving">
            <a:extLst>
              <a:ext uri="{FF2B5EF4-FFF2-40B4-BE49-F238E27FC236}">
                <a16:creationId xmlns:a16="http://schemas.microsoft.com/office/drawing/2014/main" id="{03D3EBEC-A89B-7C13-C79D-F2BCECDD5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" y="2178075"/>
            <a:ext cx="7772400" cy="3226637"/>
          </a:xfrm>
          <a:prstGeom prst="rect">
            <a:avLst/>
          </a:prstGeom>
        </p:spPr>
      </p:pic>
      <p:sp>
        <p:nvSpPr>
          <p:cNvPr id="21" name="Tekstvak 11">
            <a:extLst>
              <a:ext uri="{FF2B5EF4-FFF2-40B4-BE49-F238E27FC236}">
                <a16:creationId xmlns:a16="http://schemas.microsoft.com/office/drawing/2014/main" id="{0908A855-4E2B-85D3-8ED2-06254CE84F47}"/>
              </a:ext>
            </a:extLst>
          </p:cNvPr>
          <p:cNvSpPr txBox="1"/>
          <p:nvPr/>
        </p:nvSpPr>
        <p:spPr bwMode="auto">
          <a:xfrm>
            <a:off x="8961692" y="212547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7094BD5-2F53-E274-7CB1-D19CE8AE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2475"/>
          </a:xfrm>
        </p:spPr>
        <p:txBody>
          <a:bodyPr/>
          <a:lstStyle/>
          <a:p>
            <a:r>
              <a:rPr lang="en-GB" err="1"/>
              <a:t>Waarom</a:t>
            </a:r>
            <a:r>
              <a:rPr lang="en-GB"/>
              <a:t> </a:t>
            </a:r>
            <a:r>
              <a:rPr lang="en-GB" err="1"/>
              <a:t>invaren</a:t>
            </a:r>
            <a:r>
              <a:rPr lang="en-GB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CF9B19-E9E8-01B8-A64A-3DAE9D357E48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SSPF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DA8DD0-D9C5-C1D8-68E5-58B04EB18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28" y="5738353"/>
            <a:ext cx="26479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6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18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" name="Tekstvak 11">
            <a:extLst>
              <a:ext uri="{FF2B5EF4-FFF2-40B4-BE49-F238E27FC236}">
                <a16:creationId xmlns:a16="http://schemas.microsoft.com/office/drawing/2014/main" id="{2707B4EB-9D0F-D13B-35C9-A2AA8C0FED15}"/>
              </a:ext>
            </a:extLst>
          </p:cNvPr>
          <p:cNvSpPr txBox="1"/>
          <p:nvPr/>
        </p:nvSpPr>
        <p:spPr bwMode="auto">
          <a:xfrm>
            <a:off x="9210261" y="151200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754696" y="3060427"/>
            <a:ext cx="31469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60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30 jaar in dienst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Bouwt pensioen op bij SSPF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39" y="994930"/>
            <a:ext cx="1879600" cy="1879600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9421133" y="355180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9">
            <a:extLst>
              <a:ext uri="{FF2B5EF4-FFF2-40B4-BE49-F238E27FC236}">
                <a16:creationId xmlns:a16="http://schemas.microsoft.com/office/drawing/2014/main" id="{F91C942E-D444-3FAD-EDDB-BC480D66AE3A}"/>
              </a:ext>
            </a:extLst>
          </p:cNvPr>
          <p:cNvSpPr txBox="1"/>
          <p:nvPr/>
        </p:nvSpPr>
        <p:spPr bwMode="auto">
          <a:xfrm>
            <a:off x="387598" y="1592051"/>
            <a:ext cx="7053725" cy="65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>
                <a:solidFill>
                  <a:srgbClr val="DD1D21"/>
                </a:solidFill>
                <a:latin typeface="+mj-lt"/>
              </a:rPr>
              <a:t>HET PENSIOEN DOOR DE JAREN HEEN </a:t>
            </a:r>
            <a:r>
              <a:rPr lang="nl-NL" sz="1600">
                <a:solidFill>
                  <a:srgbClr val="DD1D21"/>
                </a:solidFill>
              </a:rPr>
              <a:t>– GOED WEER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nl-NL" sz="1600">
              <a:solidFill>
                <a:srgbClr val="DD1D21"/>
              </a:solidFill>
              <a:latin typeface="+mj-lt"/>
            </a:endParaRPr>
          </a:p>
        </p:txBody>
      </p:sp>
      <p:sp>
        <p:nvSpPr>
          <p:cNvPr id="15" name="Rechthoek 5">
            <a:extLst>
              <a:ext uri="{FF2B5EF4-FFF2-40B4-BE49-F238E27FC236}">
                <a16:creationId xmlns:a16="http://schemas.microsoft.com/office/drawing/2014/main" id="{93B46E66-9751-A241-3643-B02F5FBCB191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7" name="Tekstvak 14">
            <a:extLst>
              <a:ext uri="{FF2B5EF4-FFF2-40B4-BE49-F238E27FC236}">
                <a16:creationId xmlns:a16="http://schemas.microsoft.com/office/drawing/2014/main" id="{5E70200D-4850-06D6-2202-9DF26590BE88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18" name="Rechthoek 22">
            <a:extLst>
              <a:ext uri="{FF2B5EF4-FFF2-40B4-BE49-F238E27FC236}">
                <a16:creationId xmlns:a16="http://schemas.microsoft.com/office/drawing/2014/main" id="{26A728C7-2E51-08B7-0638-0D048FCE9BFB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Operator (incl. ploegentoeslag)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55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32 jaar in dienst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JG8</a:t>
            </a:r>
          </a:p>
          <a:p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1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6E8115DB-E56F-A3A9-7985-4C8E38F78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cxnSp>
        <p:nvCxnSpPr>
          <p:cNvPr id="20" name="Rechte verbindingslijn 18">
            <a:extLst>
              <a:ext uri="{FF2B5EF4-FFF2-40B4-BE49-F238E27FC236}">
                <a16:creationId xmlns:a16="http://schemas.microsoft.com/office/drawing/2014/main" id="{A45D2AA1-9FD2-3F34-0CFD-DD4058FC62E5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5" descr="Afbeelding met tekst, schermopname, lijn, Perceel&#10;&#10;Automatisch gegenereerde beschrijving">
            <a:extLst>
              <a:ext uri="{FF2B5EF4-FFF2-40B4-BE49-F238E27FC236}">
                <a16:creationId xmlns:a16="http://schemas.microsoft.com/office/drawing/2014/main" id="{A244EAAF-49EA-DC96-DCDC-3A62BAB61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" y="2178075"/>
            <a:ext cx="7772400" cy="3219450"/>
          </a:xfrm>
          <a:prstGeom prst="rect">
            <a:avLst/>
          </a:prstGeom>
        </p:spPr>
      </p:pic>
      <p:sp>
        <p:nvSpPr>
          <p:cNvPr id="21" name="Tekstvak 11">
            <a:extLst>
              <a:ext uri="{FF2B5EF4-FFF2-40B4-BE49-F238E27FC236}">
                <a16:creationId xmlns:a16="http://schemas.microsoft.com/office/drawing/2014/main" id="{AF263E32-6F8F-8CB3-D92D-233E5B7215ED}"/>
              </a:ext>
            </a:extLst>
          </p:cNvPr>
          <p:cNvSpPr txBox="1"/>
          <p:nvPr/>
        </p:nvSpPr>
        <p:spPr bwMode="auto">
          <a:xfrm>
            <a:off x="8961692" y="212547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E1F9F5A-86D9-8865-5ABA-CE35442C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788"/>
            <a:ext cx="11171238" cy="752475"/>
          </a:xfrm>
        </p:spPr>
        <p:txBody>
          <a:bodyPr/>
          <a:lstStyle/>
          <a:p>
            <a:r>
              <a:rPr lang="en-GB" err="1"/>
              <a:t>Waarom</a:t>
            </a:r>
            <a:r>
              <a:rPr lang="en-GB"/>
              <a:t> </a:t>
            </a:r>
            <a:r>
              <a:rPr lang="en-GB" err="1"/>
              <a:t>invaren</a:t>
            </a:r>
            <a:r>
              <a:rPr lang="en-GB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2AA84-6270-E22D-F3BA-8B18746832C8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SSPF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DC1189-0937-0A63-119E-45992DA01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728" y="5738353"/>
            <a:ext cx="264795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70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342A5-AF5F-E8C8-2B68-460F8DC4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8" y="622857"/>
            <a:ext cx="11771903" cy="54445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Mei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CC7E3-8B4E-6E72-4B7F-2B720C67DF4C}"/>
              </a:ext>
            </a:extLst>
          </p:cNvPr>
          <p:cNvSpPr txBox="1"/>
          <p:nvPr/>
        </p:nvSpPr>
        <p:spPr bwMode="auto">
          <a:xfrm>
            <a:off x="3374588" y="2760149"/>
            <a:ext cx="8202219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7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Forse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verbetering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koopkracht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verwacht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door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invaren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welke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blijft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op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langere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termijn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.</a:t>
            </a: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FD4683-EEAE-087D-2D71-F003AF85E723}"/>
              </a:ext>
            </a:extLst>
          </p:cNvPr>
          <p:cNvSpPr txBox="1"/>
          <p:nvPr/>
        </p:nvSpPr>
        <p:spPr bwMode="auto">
          <a:xfrm>
            <a:off x="3716719" y="4595998"/>
            <a:ext cx="6561091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7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Koopkracht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direct lager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verslechtert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verder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op de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langere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termijn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.</a:t>
            </a: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358DCF-A3BE-4C93-4A23-25D0ABD2953E}"/>
              </a:ext>
            </a:extLst>
          </p:cNvPr>
          <p:cNvCxnSpPr>
            <a:cxnSpLocks/>
          </p:cNvCxnSpPr>
          <p:nvPr/>
        </p:nvCxnSpPr>
        <p:spPr>
          <a:xfrm flipH="1" flipV="1">
            <a:off x="1820411" y="2117838"/>
            <a:ext cx="1451295" cy="826698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061287-62DB-AA62-B0B1-F318A7129E9F}"/>
              </a:ext>
            </a:extLst>
          </p:cNvPr>
          <p:cNvCxnSpPr>
            <a:cxnSpLocks/>
          </p:cNvCxnSpPr>
          <p:nvPr/>
        </p:nvCxnSpPr>
        <p:spPr>
          <a:xfrm flipH="1" flipV="1">
            <a:off x="2197916" y="4439517"/>
            <a:ext cx="1408313" cy="339677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8460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7B2943D-A301-4EB6-A51E-58A1D4F98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55" y="-8772"/>
            <a:ext cx="5168699" cy="6875544"/>
          </a:xfrm>
          <a:prstGeom prst="rect">
            <a:avLst/>
          </a:prstGeom>
          <a:solidFill>
            <a:srgbClr val="F5F5F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GB" sz="1600" err="1">
              <a:solidFill>
                <a:srgbClr val="A6A6A6">
                  <a:lumMod val="20000"/>
                  <a:lumOff val="80000"/>
                </a:srgbClr>
              </a:solidFill>
              <a:latin typeface="Shell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D52CD-FB80-B8A6-FA53-B75C9C96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8772"/>
            <a:ext cx="3352800" cy="68580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F3105964-B0AA-4B24-A819-421D2C7B8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18" y="4807025"/>
            <a:ext cx="37193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600" kern="0">
                <a:solidFill>
                  <a:srgbClr val="404040"/>
                </a:solidFill>
                <a:latin typeface="ShellBook" pitchFamily="2" charset="0"/>
              </a:rPr>
              <a:t>Do not take this call, </a:t>
            </a:r>
            <a:br>
              <a:rPr lang="en-GB" sz="1600" kern="0">
                <a:solidFill>
                  <a:srgbClr val="404040"/>
                </a:solidFill>
                <a:latin typeface="ShellBook" pitchFamily="2" charset="0"/>
              </a:rPr>
            </a:br>
            <a:r>
              <a:rPr lang="en-GB" sz="1600" kern="0">
                <a:solidFill>
                  <a:srgbClr val="404040"/>
                </a:solidFill>
                <a:latin typeface="ShellBook" pitchFamily="2" charset="0"/>
              </a:rPr>
              <a:t>or any other call, while driving – ever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C05A130-FD68-4DB8-9451-8D10411DB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6095" y="1255673"/>
            <a:ext cx="4643437" cy="4698635"/>
          </a:xfrm>
          <a:custGeom>
            <a:avLst/>
            <a:gdLst>
              <a:gd name="connsiteX0" fmla="*/ 17653 w 4643437"/>
              <a:gd name="connsiteY0" fmla="*/ 1587436 h 4698634"/>
              <a:gd name="connsiteX1" fmla="*/ 3301729 w 4643437"/>
              <a:gd name="connsiteY1" fmla="*/ 4646999 h 4698634"/>
              <a:gd name="connsiteX2" fmla="*/ 4309348 w 4643437"/>
              <a:gd name="connsiteY2" fmla="*/ 273129 h 4698634"/>
              <a:gd name="connsiteX3" fmla="*/ 17653 w 4643437"/>
              <a:gd name="connsiteY3" fmla="*/ 1587436 h 46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437" h="4698634">
                <a:moveTo>
                  <a:pt x="17653" y="1587436"/>
                </a:moveTo>
                <a:cubicBezTo>
                  <a:pt x="-234252" y="2680886"/>
                  <a:pt x="2276447" y="5102925"/>
                  <a:pt x="3301729" y="4646999"/>
                </a:cubicBezTo>
                <a:cubicBezTo>
                  <a:pt x="4327011" y="4191073"/>
                  <a:pt x="5125916" y="1042780"/>
                  <a:pt x="4309348" y="273129"/>
                </a:cubicBezTo>
                <a:cubicBezTo>
                  <a:pt x="3492779" y="-496523"/>
                  <a:pt x="269557" y="493985"/>
                  <a:pt x="17653" y="1587436"/>
                </a:cubicBezTo>
                <a:close/>
              </a:path>
            </a:pathLst>
          </a:custGeom>
          <a:solidFill>
            <a:srgbClr val="FDEB9C"/>
          </a:solidFill>
          <a:ln w="6893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pPr defTabSz="1219140">
              <a:defRPr/>
            </a:pPr>
            <a:endParaRPr lang="en-US" sz="3200">
              <a:solidFill>
                <a:srgbClr val="404040"/>
              </a:solidFill>
              <a:latin typeface="ShellMedium" panose="00000600000000000000" pitchFamily="2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D6E6D9-BF68-4A0E-8316-F485E9319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61111" y="2963569"/>
            <a:ext cx="2713352" cy="385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9FFE12-4839-4677-B7B4-020B7D244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2510" y="4283407"/>
            <a:ext cx="2704815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5">
            <a:extLst>
              <a:ext uri="{FF2B5EF4-FFF2-40B4-BE49-F238E27FC236}">
                <a16:creationId xmlns:a16="http://schemas.microsoft.com/office/drawing/2014/main" id="{9F94E793-728A-4F44-8CB5-50E4D933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2" y="712789"/>
            <a:ext cx="3656380" cy="752475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GB" spc="300">
                <a:solidFill>
                  <a:srgbClr val="404040"/>
                </a:solidFill>
                <a:latin typeface="ShellBold"/>
                <a:ea typeface="+mn-ea"/>
                <a:cs typeface="+mn-cs"/>
              </a:rPr>
              <a:t>SAFETY &amp; HEALTH</a:t>
            </a:r>
          </a:p>
        </p:txBody>
      </p:sp>
      <p:sp>
        <p:nvSpPr>
          <p:cNvPr id="7" name="Rectangle 5 rename 1">
            <a:extLst>
              <a:ext uri="{FF2B5EF4-FFF2-40B4-BE49-F238E27FC236}">
                <a16:creationId xmlns:a16="http://schemas.microsoft.com/office/drawing/2014/main" id="{043C800B-8438-48F9-AB16-7F530770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00" y="3480085"/>
            <a:ext cx="2826315" cy="7386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40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Know locations for fire alarms, extinguishers, emergency exits,</a:t>
            </a:r>
          </a:p>
          <a:p>
            <a:pPr algn="r" defTabSz="1219140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defibrillators, and muster points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27CE785-248D-4ED3-B411-D5381F8DC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73" y="2233067"/>
            <a:ext cx="19774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Know what the</a:t>
            </a:r>
          </a:p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fire alarm sounds like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4D2FB-D7B5-4936-B7B8-93D3D751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835" y="1289165"/>
            <a:ext cx="2155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Make sure that you can</a:t>
            </a:r>
          </a:p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hear the fire alarm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1B7212A-6384-4EA9-88C4-E5F34E4A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809" y="262081"/>
            <a:ext cx="188548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Ensure confidential discussions are not overheard</a:t>
            </a:r>
          </a:p>
          <a:p>
            <a:pPr lvl="0" algn="ctr">
              <a:defRPr/>
            </a:pPr>
            <a:endParaRPr lang="en-US" sz="1600" kern="0">
              <a:solidFill>
                <a:srgbClr val="404040"/>
              </a:solidFill>
              <a:latin typeface="ShellBook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8BAD48F-21E1-42FC-AB22-07D342EC6F08}"/>
              </a:ext>
            </a:extLst>
          </p:cNvPr>
          <p:cNvSpPr txBox="1"/>
          <p:nvPr/>
        </p:nvSpPr>
        <p:spPr bwMode="auto">
          <a:xfrm>
            <a:off x="8212794" y="5390683"/>
            <a:ext cx="3344505" cy="933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40">
              <a:spcAft>
                <a:spcPts val="800"/>
              </a:spcAft>
              <a:defRPr/>
            </a:pPr>
            <a:r>
              <a:rPr lang="en-GB" spc="300">
                <a:solidFill>
                  <a:srgbClr val="404040"/>
                </a:solidFill>
                <a:latin typeface="ShellBold"/>
              </a:rPr>
              <a:t>DE&amp;I </a:t>
            </a:r>
          </a:p>
          <a:p>
            <a:pPr algn="ctr" defTabSz="1219140">
              <a:defRPr/>
            </a:pPr>
            <a:r>
              <a:rPr lang="en-GB" sz="1200" spc="300">
                <a:solidFill>
                  <a:srgbClr val="404040"/>
                </a:solidFill>
                <a:latin typeface="ShellBold"/>
              </a:rPr>
              <a:t>PRACTICE ACTIVE LISTENING</a:t>
            </a:r>
            <a:endParaRPr lang="en-GB" sz="1200">
              <a:solidFill>
                <a:srgbClr val="404040"/>
              </a:solidFill>
              <a:latin typeface="ShellMedium"/>
            </a:endParaRPr>
          </a:p>
        </p:txBody>
      </p:sp>
      <p:sp>
        <p:nvSpPr>
          <p:cNvPr id="11" name="Rectangle 5 rename 2">
            <a:extLst>
              <a:ext uri="{FF2B5EF4-FFF2-40B4-BE49-F238E27FC236}">
                <a16:creationId xmlns:a16="http://schemas.microsoft.com/office/drawing/2014/main" id="{F7EEE228-2A80-40CB-A361-7F3B0531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434" y="1230583"/>
            <a:ext cx="2383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Pay attention</a:t>
            </a:r>
            <a:r>
              <a:rPr lang="pl-PL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and listen to each other</a:t>
            </a: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Rectangle 5 rename 3">
            <a:extLst>
              <a:ext uri="{FF2B5EF4-FFF2-40B4-BE49-F238E27FC236}">
                <a16:creationId xmlns:a16="http://schemas.microsoft.com/office/drawing/2014/main" id="{998662D0-34CC-48A2-AA0A-FC34EDB6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671" y="2346488"/>
            <a:ext cx="18066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Defer judgement</a:t>
            </a:r>
          </a:p>
        </p:txBody>
      </p:sp>
      <p:sp>
        <p:nvSpPr>
          <p:cNvPr id="13" name="Rectangle 5 rename 4">
            <a:extLst>
              <a:ext uri="{FF2B5EF4-FFF2-40B4-BE49-F238E27FC236}">
                <a16:creationId xmlns:a16="http://schemas.microsoft.com/office/drawing/2014/main" id="{D08B5BBD-E339-40FB-84C4-F8A2B1F0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677" y="3174296"/>
            <a:ext cx="14351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Respond appropriately</a:t>
            </a:r>
          </a:p>
        </p:txBody>
      </p:sp>
      <p:sp>
        <p:nvSpPr>
          <p:cNvPr id="49" name="Rectangle 5 rename 5">
            <a:extLst>
              <a:ext uri="{FF2B5EF4-FFF2-40B4-BE49-F238E27FC236}">
                <a16:creationId xmlns:a16="http://schemas.microsoft.com/office/drawing/2014/main" id="{33EAB3C8-D4A5-43BA-81C5-480D0A56F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490" y="4379840"/>
            <a:ext cx="19057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Empathize</a:t>
            </a:r>
          </a:p>
        </p:txBody>
      </p:sp>
      <p:sp>
        <p:nvSpPr>
          <p:cNvPr id="61" name="Rectangle 5 rename 6">
            <a:extLst>
              <a:ext uri="{FF2B5EF4-FFF2-40B4-BE49-F238E27FC236}">
                <a16:creationId xmlns:a16="http://schemas.microsoft.com/office/drawing/2014/main" id="{B360EBE8-0C49-4049-B74A-86DDB1D0B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533" y="5330108"/>
            <a:ext cx="2341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Provide feedback</a:t>
            </a:r>
          </a:p>
        </p:txBody>
      </p:sp>
      <p:sp>
        <p:nvSpPr>
          <p:cNvPr id="12" name="Rectangle 5 rename 7">
            <a:extLst>
              <a:ext uri="{FF2B5EF4-FFF2-40B4-BE49-F238E27FC236}">
                <a16:creationId xmlns:a16="http://schemas.microsoft.com/office/drawing/2014/main" id="{25ED7377-AD96-48C6-B0F3-0D97B150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245" y="6219379"/>
            <a:ext cx="293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Act on what you</a:t>
            </a:r>
            <a:r>
              <a:rPr lang="pl-PL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are hearing</a:t>
            </a:r>
            <a:endParaRPr lang="en-US" sz="1600">
              <a:solidFill>
                <a:srgbClr val="404040"/>
              </a:solidFill>
              <a:latin typeface="ShellBook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4020AC-2E78-4674-A323-4BA6C9816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002" y="5369717"/>
            <a:ext cx="3242021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75D8DA-BAED-4233-A87B-50C75EC8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4701" y="2798847"/>
            <a:ext cx="1811553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14165C-7404-4AC0-999A-FF898D0D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95069" y="1854945"/>
            <a:ext cx="1535995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E34987-9740-4D0C-B79E-30F3658F2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90631" y="3819885"/>
            <a:ext cx="1284416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801D52-F508-4608-B3F3-B3B5ACBD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561118" y="1762237"/>
            <a:ext cx="2146183" cy="23391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DF1649C-78FC-4BD0-A67C-8FB023B4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50982" y="2764132"/>
            <a:ext cx="61775" cy="29448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6BAA0F-D954-4DF7-B719-413DD4562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6157" y="2480884"/>
            <a:ext cx="2516513" cy="2048821"/>
          </a:xfrm>
          <a:prstGeom prst="line">
            <a:avLst/>
          </a:prstGeom>
          <a:ln w="38100"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29FB37-71A1-436C-83C2-BD02A577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025472" y="1459364"/>
            <a:ext cx="910465" cy="27999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D17CFE-B498-4851-B5AF-8999C970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949762" y="3124554"/>
            <a:ext cx="3350517" cy="4471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EB8D889-1990-480B-A7F9-C8808D1A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34984" y="1259306"/>
            <a:ext cx="1346024" cy="30241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262FEB-12AC-440B-B26C-3FDB42AAE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86377" y="1889537"/>
            <a:ext cx="2858984" cy="16923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8DF7B30-1A00-443A-8AA8-D7AC780E5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35510" y="3014605"/>
            <a:ext cx="2997548" cy="18849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F858850-977C-4C5D-97D5-8ACC12D92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25402" y="4686635"/>
            <a:ext cx="868367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13D3DC8-318B-4B4F-9E6F-7AD91D72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7369" y="3489623"/>
            <a:ext cx="2207992" cy="3302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D92ECD-4207-4F6A-8E23-4E5F48CC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04399" y="3290795"/>
            <a:ext cx="1416223" cy="25219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7954F9-85F1-481F-BC51-8D5ABFA75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34149" y="5638221"/>
            <a:ext cx="1524864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89AC963-533C-4151-911D-6CDD529B7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398262" y="2240399"/>
            <a:ext cx="2680764" cy="9417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BA93DA6-EF3A-4A1E-823D-6F138C705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29671" y="2711291"/>
            <a:ext cx="1413156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34FC0A-7583-45AA-B440-52CD3AA1D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2019" y="2296537"/>
            <a:ext cx="2490759" cy="2407964"/>
          </a:xfrm>
          <a:custGeom>
            <a:avLst/>
            <a:gdLst>
              <a:gd name="connsiteX0" fmla="*/ 1397521 w 2490758"/>
              <a:gd name="connsiteY0" fmla="*/ 2407814 h 2407963"/>
              <a:gd name="connsiteX1" fmla="*/ 2386787 w 2490758"/>
              <a:gd name="connsiteY1" fmla="*/ 267761 h 2407963"/>
              <a:gd name="connsiteX2" fmla="*/ 38781 w 2490758"/>
              <a:gd name="connsiteY2" fmla="*/ 481097 h 2407963"/>
              <a:gd name="connsiteX3" fmla="*/ 1397521 w 2490758"/>
              <a:gd name="connsiteY3" fmla="*/ 2407814 h 2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758" h="2407963">
                <a:moveTo>
                  <a:pt x="1397521" y="2407814"/>
                </a:moveTo>
                <a:cubicBezTo>
                  <a:pt x="1984540" y="2354480"/>
                  <a:pt x="2782273" y="704783"/>
                  <a:pt x="2386787" y="267761"/>
                </a:cubicBezTo>
                <a:cubicBezTo>
                  <a:pt x="1991301" y="-169260"/>
                  <a:pt x="289237" y="-52518"/>
                  <a:pt x="38781" y="481097"/>
                </a:cubicBezTo>
                <a:cubicBezTo>
                  <a:pt x="-211675" y="1014575"/>
                  <a:pt x="810502" y="2461148"/>
                  <a:pt x="1397521" y="2407814"/>
                </a:cubicBezTo>
                <a:close/>
              </a:path>
            </a:pathLst>
          </a:custGeom>
          <a:solidFill>
            <a:srgbClr val="FFFFFF"/>
          </a:solidFill>
          <a:ln w="6893" cap="flat">
            <a:noFill/>
            <a:prstDash val="solid"/>
            <a:miter/>
          </a:ln>
        </p:spPr>
        <p:txBody>
          <a:bodyPr rtlCol="0" anchor="ctr"/>
          <a:lstStyle/>
          <a:p>
            <a:pPr defTabSz="1219140">
              <a:defRPr/>
            </a:pPr>
            <a:endParaRPr lang="en-US" sz="3200">
              <a:solidFill>
                <a:srgbClr val="404040"/>
              </a:solidFill>
              <a:latin typeface="Shell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C84DB-12A0-461B-8DFD-9F63684D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244" y="2682543"/>
            <a:ext cx="1436427" cy="1286935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7EBF337-837F-4F75-A2B8-7139CEAD9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649" y="3397469"/>
            <a:ext cx="624363" cy="630379"/>
            <a:chOff x="3139260" y="3979094"/>
            <a:chExt cx="624363" cy="63037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0435A3F-0E77-4647-BB85-7DFBB94A3685}"/>
                </a:ext>
              </a:extLst>
            </p:cNvPr>
            <p:cNvGrpSpPr/>
            <p:nvPr/>
          </p:nvGrpSpPr>
          <p:grpSpPr>
            <a:xfrm>
              <a:off x="3139260" y="3979094"/>
              <a:ext cx="624363" cy="630379"/>
              <a:chOff x="2404792" y="4148295"/>
              <a:chExt cx="624363" cy="630379"/>
            </a:xfrm>
          </p:grpSpPr>
          <p:pic>
            <p:nvPicPr>
              <p:cNvPr id="78" name="Afbeelding 43">
                <a:extLst>
                  <a:ext uri="{FF2B5EF4-FFF2-40B4-BE49-F238E27FC236}">
                    <a16:creationId xmlns:a16="http://schemas.microsoft.com/office/drawing/2014/main" id="{C790FA4D-2F32-41C9-8B47-A31CA2C02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4792" y="4148295"/>
                <a:ext cx="291649" cy="291649"/>
              </a:xfrm>
              <a:prstGeom prst="rect">
                <a:avLst/>
              </a:prstGeom>
            </p:spPr>
          </p:pic>
          <p:pic>
            <p:nvPicPr>
              <p:cNvPr id="79" name="Afbeelding 44">
                <a:extLst>
                  <a:ext uri="{FF2B5EF4-FFF2-40B4-BE49-F238E27FC236}">
                    <a16:creationId xmlns:a16="http://schemas.microsoft.com/office/drawing/2014/main" id="{8D415C58-F376-4F7D-91CD-CA562CD12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7506" y="4148295"/>
                <a:ext cx="291649" cy="291649"/>
              </a:xfrm>
              <a:prstGeom prst="rect">
                <a:avLst/>
              </a:prstGeom>
            </p:spPr>
          </p:pic>
          <p:pic>
            <p:nvPicPr>
              <p:cNvPr id="80" name="Afbeelding 46">
                <a:extLst>
                  <a:ext uri="{FF2B5EF4-FFF2-40B4-BE49-F238E27FC236}">
                    <a16:creationId xmlns:a16="http://schemas.microsoft.com/office/drawing/2014/main" id="{BB0E07E0-C1C5-4F19-BDC0-BC9D660F0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7506" y="4487025"/>
                <a:ext cx="291649" cy="291649"/>
              </a:xfrm>
              <a:prstGeom prst="rect">
                <a:avLst/>
              </a:prstGeom>
            </p:spPr>
          </p:pic>
        </p:grpSp>
        <p:pic>
          <p:nvPicPr>
            <p:cNvPr id="77" name="Afbeelding 49">
              <a:extLst>
                <a:ext uri="{FF2B5EF4-FFF2-40B4-BE49-F238E27FC236}">
                  <a16:creationId xmlns:a16="http://schemas.microsoft.com/office/drawing/2014/main" id="{CFB05E2B-FE44-4090-922D-2CA3070E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2653" y="4317825"/>
              <a:ext cx="291648" cy="291648"/>
            </a:xfrm>
            <a:prstGeom prst="rect">
              <a:avLst/>
            </a:prstGeom>
          </p:spPr>
        </p:pic>
      </p:grpSp>
      <p:pic>
        <p:nvPicPr>
          <p:cNvPr id="81" name="Afbeelding 12">
            <a:extLst>
              <a:ext uri="{FF2B5EF4-FFF2-40B4-BE49-F238E27FC236}">
                <a16:creationId xmlns:a16="http://schemas.microsoft.com/office/drawing/2014/main" id="{C6CA326B-5609-4185-BE90-BDF597B6E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815" y="3736200"/>
            <a:ext cx="291648" cy="2916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566CC4B9-78D0-4E59-9B8A-B8AF8D258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4381" y="1793329"/>
            <a:ext cx="595035" cy="595035"/>
            <a:chOff x="7834558" y="1841297"/>
            <a:chExt cx="700088" cy="700088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00A2EA9F-3F77-47D7-A3B1-627B2C67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558" y="1841297"/>
              <a:ext cx="700088" cy="700088"/>
            </a:xfrm>
            <a:custGeom>
              <a:avLst/>
              <a:gdLst>
                <a:gd name="T0" fmla="*/ 2319 w 2319"/>
                <a:gd name="T1" fmla="*/ 1159 h 2319"/>
                <a:gd name="T2" fmla="*/ 2319 w 2319"/>
                <a:gd name="T3" fmla="*/ 1159 h 2319"/>
                <a:gd name="T4" fmla="*/ 1159 w 2319"/>
                <a:gd name="T5" fmla="*/ 2319 h 2319"/>
                <a:gd name="T6" fmla="*/ 0 w 2319"/>
                <a:gd name="T7" fmla="*/ 1159 h 2319"/>
                <a:gd name="T8" fmla="*/ 1159 w 2319"/>
                <a:gd name="T9" fmla="*/ 0 h 2319"/>
                <a:gd name="T10" fmla="*/ 2319 w 2319"/>
                <a:gd name="T11" fmla="*/ 1159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9" h="2319">
                  <a:moveTo>
                    <a:pt x="2319" y="1159"/>
                  </a:moveTo>
                  <a:lnTo>
                    <a:pt x="2319" y="1159"/>
                  </a:lnTo>
                  <a:cubicBezTo>
                    <a:pt x="2319" y="1799"/>
                    <a:pt x="1800" y="2319"/>
                    <a:pt x="1159" y="2319"/>
                  </a:cubicBezTo>
                  <a:cubicBezTo>
                    <a:pt x="519" y="2319"/>
                    <a:pt x="0" y="1799"/>
                    <a:pt x="0" y="1159"/>
                  </a:cubicBezTo>
                  <a:cubicBezTo>
                    <a:pt x="0" y="518"/>
                    <a:pt x="519" y="0"/>
                    <a:pt x="1159" y="0"/>
                  </a:cubicBezTo>
                  <a:cubicBezTo>
                    <a:pt x="1800" y="0"/>
                    <a:pt x="2319" y="518"/>
                    <a:pt x="2319" y="1159"/>
                  </a:cubicBezTo>
                  <a:close/>
                </a:path>
              </a:pathLst>
            </a:custGeom>
            <a:solidFill>
              <a:srgbClr val="DD1D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FBCE07"/>
                </a:solidFill>
                <a:latin typeface="ShellMedium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BBB1FED5-BBCD-48C1-BB7C-08A50CA3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771" y="2173085"/>
              <a:ext cx="76200" cy="157163"/>
            </a:xfrm>
            <a:custGeom>
              <a:avLst/>
              <a:gdLst>
                <a:gd name="T0" fmla="*/ 248 w 252"/>
                <a:gd name="T1" fmla="*/ 431 h 519"/>
                <a:gd name="T2" fmla="*/ 248 w 252"/>
                <a:gd name="T3" fmla="*/ 431 h 519"/>
                <a:gd name="T4" fmla="*/ 182 w 252"/>
                <a:gd name="T5" fmla="*/ 510 h 519"/>
                <a:gd name="T6" fmla="*/ 114 w 252"/>
                <a:gd name="T7" fmla="*/ 516 h 519"/>
                <a:gd name="T8" fmla="*/ 35 w 252"/>
                <a:gd name="T9" fmla="*/ 449 h 519"/>
                <a:gd name="T10" fmla="*/ 4 w 252"/>
                <a:gd name="T11" fmla="*/ 89 h 519"/>
                <a:gd name="T12" fmla="*/ 71 w 252"/>
                <a:gd name="T13" fmla="*/ 10 h 519"/>
                <a:gd name="T14" fmla="*/ 138 w 252"/>
                <a:gd name="T15" fmla="*/ 4 h 519"/>
                <a:gd name="T16" fmla="*/ 217 w 252"/>
                <a:gd name="T17" fmla="*/ 71 h 519"/>
                <a:gd name="T18" fmla="*/ 248 w 252"/>
                <a:gd name="T19" fmla="*/ 43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519">
                  <a:moveTo>
                    <a:pt x="248" y="431"/>
                  </a:moveTo>
                  <a:lnTo>
                    <a:pt x="248" y="431"/>
                  </a:lnTo>
                  <a:cubicBezTo>
                    <a:pt x="252" y="471"/>
                    <a:pt x="222" y="507"/>
                    <a:pt x="182" y="510"/>
                  </a:cubicBezTo>
                  <a:lnTo>
                    <a:pt x="114" y="516"/>
                  </a:lnTo>
                  <a:cubicBezTo>
                    <a:pt x="74" y="519"/>
                    <a:pt x="38" y="490"/>
                    <a:pt x="35" y="449"/>
                  </a:cubicBezTo>
                  <a:lnTo>
                    <a:pt x="4" y="89"/>
                  </a:lnTo>
                  <a:cubicBezTo>
                    <a:pt x="0" y="49"/>
                    <a:pt x="30" y="13"/>
                    <a:pt x="71" y="10"/>
                  </a:cubicBezTo>
                  <a:lnTo>
                    <a:pt x="138" y="4"/>
                  </a:lnTo>
                  <a:cubicBezTo>
                    <a:pt x="178" y="0"/>
                    <a:pt x="214" y="30"/>
                    <a:pt x="217" y="71"/>
                  </a:cubicBezTo>
                  <a:lnTo>
                    <a:pt x="248" y="4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5434D498-DC6F-48DF-B83C-3784C284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883" y="2173085"/>
              <a:ext cx="76200" cy="157163"/>
            </a:xfrm>
            <a:custGeom>
              <a:avLst/>
              <a:gdLst>
                <a:gd name="T0" fmla="*/ 4 w 252"/>
                <a:gd name="T1" fmla="*/ 431 h 519"/>
                <a:gd name="T2" fmla="*/ 4 w 252"/>
                <a:gd name="T3" fmla="*/ 431 h 519"/>
                <a:gd name="T4" fmla="*/ 71 w 252"/>
                <a:gd name="T5" fmla="*/ 510 h 519"/>
                <a:gd name="T6" fmla="*/ 138 w 252"/>
                <a:gd name="T7" fmla="*/ 516 h 519"/>
                <a:gd name="T8" fmla="*/ 217 w 252"/>
                <a:gd name="T9" fmla="*/ 449 h 519"/>
                <a:gd name="T10" fmla="*/ 248 w 252"/>
                <a:gd name="T11" fmla="*/ 89 h 519"/>
                <a:gd name="T12" fmla="*/ 182 w 252"/>
                <a:gd name="T13" fmla="*/ 10 h 519"/>
                <a:gd name="T14" fmla="*/ 114 w 252"/>
                <a:gd name="T15" fmla="*/ 4 h 519"/>
                <a:gd name="T16" fmla="*/ 35 w 252"/>
                <a:gd name="T17" fmla="*/ 71 h 519"/>
                <a:gd name="T18" fmla="*/ 4 w 252"/>
                <a:gd name="T19" fmla="*/ 43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519">
                  <a:moveTo>
                    <a:pt x="4" y="431"/>
                  </a:moveTo>
                  <a:lnTo>
                    <a:pt x="4" y="431"/>
                  </a:lnTo>
                  <a:cubicBezTo>
                    <a:pt x="0" y="471"/>
                    <a:pt x="30" y="507"/>
                    <a:pt x="71" y="510"/>
                  </a:cubicBezTo>
                  <a:lnTo>
                    <a:pt x="138" y="516"/>
                  </a:lnTo>
                  <a:cubicBezTo>
                    <a:pt x="178" y="519"/>
                    <a:pt x="214" y="490"/>
                    <a:pt x="217" y="449"/>
                  </a:cubicBezTo>
                  <a:lnTo>
                    <a:pt x="248" y="89"/>
                  </a:lnTo>
                  <a:cubicBezTo>
                    <a:pt x="252" y="49"/>
                    <a:pt x="222" y="13"/>
                    <a:pt x="182" y="10"/>
                  </a:cubicBezTo>
                  <a:lnTo>
                    <a:pt x="114" y="4"/>
                  </a:lnTo>
                  <a:cubicBezTo>
                    <a:pt x="74" y="0"/>
                    <a:pt x="38" y="30"/>
                    <a:pt x="35" y="71"/>
                  </a:cubicBezTo>
                  <a:lnTo>
                    <a:pt x="4" y="4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39938F7B-83B8-4450-8F65-7FE87207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133" y="1933373"/>
              <a:ext cx="382588" cy="355600"/>
            </a:xfrm>
            <a:custGeom>
              <a:avLst/>
              <a:gdLst>
                <a:gd name="T0" fmla="*/ 1225 w 1269"/>
                <a:gd name="T1" fmla="*/ 1178 h 1178"/>
                <a:gd name="T2" fmla="*/ 1225 w 1269"/>
                <a:gd name="T3" fmla="*/ 1178 h 1178"/>
                <a:gd name="T4" fmla="*/ 1266 w 1269"/>
                <a:gd name="T5" fmla="*/ 700 h 1178"/>
                <a:gd name="T6" fmla="*/ 1269 w 1269"/>
                <a:gd name="T7" fmla="*/ 635 h 1178"/>
                <a:gd name="T8" fmla="*/ 634 w 1269"/>
                <a:gd name="T9" fmla="*/ 0 h 1178"/>
                <a:gd name="T10" fmla="*/ 0 w 1269"/>
                <a:gd name="T11" fmla="*/ 635 h 1178"/>
                <a:gd name="T12" fmla="*/ 3 w 1269"/>
                <a:gd name="T13" fmla="*/ 700 h 1178"/>
                <a:gd name="T14" fmla="*/ 43 w 1269"/>
                <a:gd name="T15" fmla="*/ 117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9" h="1178">
                  <a:moveTo>
                    <a:pt x="1225" y="1178"/>
                  </a:moveTo>
                  <a:lnTo>
                    <a:pt x="1225" y="1178"/>
                  </a:lnTo>
                  <a:lnTo>
                    <a:pt x="1266" y="700"/>
                  </a:lnTo>
                  <a:cubicBezTo>
                    <a:pt x="1268" y="679"/>
                    <a:pt x="1269" y="657"/>
                    <a:pt x="1269" y="635"/>
                  </a:cubicBezTo>
                  <a:cubicBezTo>
                    <a:pt x="1269" y="284"/>
                    <a:pt x="985" y="0"/>
                    <a:pt x="634" y="0"/>
                  </a:cubicBezTo>
                  <a:cubicBezTo>
                    <a:pt x="284" y="0"/>
                    <a:pt x="0" y="284"/>
                    <a:pt x="0" y="635"/>
                  </a:cubicBezTo>
                  <a:cubicBezTo>
                    <a:pt x="0" y="657"/>
                    <a:pt x="1" y="679"/>
                    <a:pt x="3" y="700"/>
                  </a:cubicBezTo>
                  <a:lnTo>
                    <a:pt x="43" y="1178"/>
                  </a:ln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1900C180-2DE9-412B-87AB-C41155A80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846" y="2219122"/>
              <a:ext cx="160338" cy="223839"/>
            </a:xfrm>
            <a:custGeom>
              <a:avLst/>
              <a:gdLst>
                <a:gd name="T0" fmla="*/ 530 w 530"/>
                <a:gd name="T1" fmla="*/ 735 h 739"/>
                <a:gd name="T2" fmla="*/ 530 w 530"/>
                <a:gd name="T3" fmla="*/ 735 h 739"/>
                <a:gd name="T4" fmla="*/ 24 w 530"/>
                <a:gd name="T5" fmla="*/ 287 h 739"/>
                <a:gd name="T6" fmla="*/ 0 w 530"/>
                <a:gd name="T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" h="739">
                  <a:moveTo>
                    <a:pt x="530" y="735"/>
                  </a:moveTo>
                  <a:lnTo>
                    <a:pt x="530" y="735"/>
                  </a:lnTo>
                  <a:cubicBezTo>
                    <a:pt x="273" y="739"/>
                    <a:pt x="52" y="547"/>
                    <a:pt x="24" y="287"/>
                  </a:cubicBez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1C0D7392-3088-4849-AEC3-B5812A12F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58" y="2420735"/>
              <a:ext cx="65088" cy="41275"/>
            </a:xfrm>
            <a:custGeom>
              <a:avLst/>
              <a:gdLst>
                <a:gd name="T0" fmla="*/ 214 w 214"/>
                <a:gd name="T1" fmla="*/ 68 h 137"/>
                <a:gd name="T2" fmla="*/ 214 w 214"/>
                <a:gd name="T3" fmla="*/ 68 h 137"/>
                <a:gd name="T4" fmla="*/ 145 w 214"/>
                <a:gd name="T5" fmla="*/ 137 h 137"/>
                <a:gd name="T6" fmla="*/ 69 w 214"/>
                <a:gd name="T7" fmla="*/ 137 h 137"/>
                <a:gd name="T8" fmla="*/ 0 w 214"/>
                <a:gd name="T9" fmla="*/ 68 h 137"/>
                <a:gd name="T10" fmla="*/ 69 w 214"/>
                <a:gd name="T11" fmla="*/ 0 h 137"/>
                <a:gd name="T12" fmla="*/ 145 w 214"/>
                <a:gd name="T13" fmla="*/ 0 h 137"/>
                <a:gd name="T14" fmla="*/ 214 w 214"/>
                <a:gd name="T1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37">
                  <a:moveTo>
                    <a:pt x="214" y="68"/>
                  </a:moveTo>
                  <a:lnTo>
                    <a:pt x="214" y="68"/>
                  </a:lnTo>
                  <a:cubicBezTo>
                    <a:pt x="214" y="106"/>
                    <a:pt x="183" y="137"/>
                    <a:pt x="145" y="137"/>
                  </a:cubicBezTo>
                  <a:lnTo>
                    <a:pt x="69" y="137"/>
                  </a:ln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lnTo>
                    <a:pt x="145" y="0"/>
                  </a:lnTo>
                  <a:cubicBezTo>
                    <a:pt x="183" y="0"/>
                    <a:pt x="214" y="30"/>
                    <a:pt x="214" y="6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</p:grpSp>
      <p:pic>
        <p:nvPicPr>
          <p:cNvPr id="90" name="Afbeelding 5">
            <a:extLst>
              <a:ext uri="{FF2B5EF4-FFF2-40B4-BE49-F238E27FC236}">
                <a16:creationId xmlns:a16="http://schemas.microsoft.com/office/drawing/2014/main" id="{FF271CD2-76A3-4ED5-B666-A12D45F44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835" y="4286946"/>
            <a:ext cx="586580" cy="586580"/>
          </a:xfrm>
          <a:prstGeom prst="rect">
            <a:avLst/>
          </a:prstGeom>
        </p:spPr>
      </p:pic>
      <p:pic>
        <p:nvPicPr>
          <p:cNvPr id="93" name="Afbeelding 31">
            <a:extLst>
              <a:ext uri="{FF2B5EF4-FFF2-40B4-BE49-F238E27FC236}">
                <a16:creationId xmlns:a16="http://schemas.microsoft.com/office/drawing/2014/main" id="{ACBB944C-A4F6-4A1E-9331-84A73D361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50" y="2557580"/>
            <a:ext cx="456215" cy="45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7B13FBD7-33FB-4FCB-BF4F-C18264426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1265" y="1478011"/>
            <a:ext cx="537008" cy="537007"/>
            <a:chOff x="9902853" y="1845265"/>
            <a:chExt cx="704851" cy="704849"/>
          </a:xfrm>
        </p:grpSpPr>
        <p:sp>
          <p:nvSpPr>
            <p:cNvPr id="96" name="AutoShape 20">
              <a:extLst>
                <a:ext uri="{FF2B5EF4-FFF2-40B4-BE49-F238E27FC236}">
                  <a16:creationId xmlns:a16="http://schemas.microsoft.com/office/drawing/2014/main" id="{FFAAF4E5-F1BA-40CF-B63C-377CDC3157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902853" y="1846852"/>
              <a:ext cx="700088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030E9B29-E2F8-48B2-A70E-9F2F77B6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53" y="1845265"/>
              <a:ext cx="704851" cy="704849"/>
            </a:xfrm>
            <a:custGeom>
              <a:avLst/>
              <a:gdLst>
                <a:gd name="T0" fmla="*/ 2319 w 2319"/>
                <a:gd name="T1" fmla="*/ 1159 h 2319"/>
                <a:gd name="T2" fmla="*/ 2319 w 2319"/>
                <a:gd name="T3" fmla="*/ 1159 h 2319"/>
                <a:gd name="T4" fmla="*/ 1159 w 2319"/>
                <a:gd name="T5" fmla="*/ 2319 h 2319"/>
                <a:gd name="T6" fmla="*/ 0 w 2319"/>
                <a:gd name="T7" fmla="*/ 1159 h 2319"/>
                <a:gd name="T8" fmla="*/ 1159 w 2319"/>
                <a:gd name="T9" fmla="*/ 0 h 2319"/>
                <a:gd name="T10" fmla="*/ 2319 w 2319"/>
                <a:gd name="T11" fmla="*/ 1159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9" h="2319">
                  <a:moveTo>
                    <a:pt x="2319" y="1159"/>
                  </a:moveTo>
                  <a:lnTo>
                    <a:pt x="2319" y="1159"/>
                  </a:lnTo>
                  <a:cubicBezTo>
                    <a:pt x="2319" y="1799"/>
                    <a:pt x="1800" y="2319"/>
                    <a:pt x="1159" y="2319"/>
                  </a:cubicBezTo>
                  <a:cubicBezTo>
                    <a:pt x="519" y="2319"/>
                    <a:pt x="0" y="1799"/>
                    <a:pt x="0" y="1159"/>
                  </a:cubicBezTo>
                  <a:cubicBezTo>
                    <a:pt x="0" y="518"/>
                    <a:pt x="519" y="0"/>
                    <a:pt x="1159" y="0"/>
                  </a:cubicBezTo>
                  <a:cubicBezTo>
                    <a:pt x="1800" y="0"/>
                    <a:pt x="2319" y="518"/>
                    <a:pt x="2319" y="1159"/>
                  </a:cubicBezTo>
                  <a:close/>
                </a:path>
              </a:pathLst>
            </a:custGeom>
            <a:solidFill>
              <a:srgbClr val="DD1D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432621EA-BEA9-4180-9891-93A932E6B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67" y="1994489"/>
              <a:ext cx="200025" cy="406401"/>
            </a:xfrm>
            <a:custGeom>
              <a:avLst/>
              <a:gdLst>
                <a:gd name="T0" fmla="*/ 658 w 658"/>
                <a:gd name="T1" fmla="*/ 1337 h 1337"/>
                <a:gd name="T2" fmla="*/ 658 w 658"/>
                <a:gd name="T3" fmla="*/ 1337 h 1337"/>
                <a:gd name="T4" fmla="*/ 0 w 658"/>
                <a:gd name="T5" fmla="*/ 1337 h 1337"/>
                <a:gd name="T6" fmla="*/ 0 w 658"/>
                <a:gd name="T7" fmla="*/ 0 h 1337"/>
                <a:gd name="T8" fmla="*/ 658 w 658"/>
                <a:gd name="T9" fmla="*/ 0 h 1337"/>
                <a:gd name="T10" fmla="*/ 658 w 658"/>
                <a:gd name="T11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1337">
                  <a:moveTo>
                    <a:pt x="658" y="1337"/>
                  </a:moveTo>
                  <a:lnTo>
                    <a:pt x="658" y="1337"/>
                  </a:lnTo>
                  <a:lnTo>
                    <a:pt x="0" y="1337"/>
                  </a:lnTo>
                  <a:lnTo>
                    <a:pt x="0" y="0"/>
                  </a:lnTo>
                  <a:lnTo>
                    <a:pt x="658" y="0"/>
                  </a:lnTo>
                  <a:lnTo>
                    <a:pt x="658" y="13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7D9EC6D2-14F2-4A4C-9790-6AB992AA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66" y="2129428"/>
              <a:ext cx="50800" cy="134937"/>
            </a:xfrm>
            <a:custGeom>
              <a:avLst/>
              <a:gdLst>
                <a:gd name="T0" fmla="*/ 74 w 169"/>
                <a:gd name="T1" fmla="*/ 0 h 445"/>
                <a:gd name="T2" fmla="*/ 74 w 169"/>
                <a:gd name="T3" fmla="*/ 0 h 445"/>
                <a:gd name="T4" fmla="*/ 0 w 169"/>
                <a:gd name="T5" fmla="*/ 74 h 445"/>
                <a:gd name="T6" fmla="*/ 56 w 169"/>
                <a:gd name="T7" fmla="*/ 230 h 445"/>
                <a:gd name="T8" fmla="*/ 1 w 169"/>
                <a:gd name="T9" fmla="*/ 375 h 445"/>
                <a:gd name="T10" fmla="*/ 78 w 169"/>
                <a:gd name="T11" fmla="*/ 445 h 445"/>
                <a:gd name="T12" fmla="*/ 166 w 169"/>
                <a:gd name="T13" fmla="*/ 240 h 445"/>
                <a:gd name="T14" fmla="*/ 74 w 169"/>
                <a:gd name="T15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445">
                  <a:moveTo>
                    <a:pt x="74" y="0"/>
                  </a:moveTo>
                  <a:lnTo>
                    <a:pt x="74" y="0"/>
                  </a:lnTo>
                  <a:lnTo>
                    <a:pt x="0" y="74"/>
                  </a:lnTo>
                  <a:cubicBezTo>
                    <a:pt x="0" y="74"/>
                    <a:pt x="56" y="125"/>
                    <a:pt x="56" y="230"/>
                  </a:cubicBezTo>
                  <a:cubicBezTo>
                    <a:pt x="56" y="303"/>
                    <a:pt x="1" y="375"/>
                    <a:pt x="1" y="375"/>
                  </a:cubicBezTo>
                  <a:lnTo>
                    <a:pt x="78" y="445"/>
                  </a:lnTo>
                  <a:cubicBezTo>
                    <a:pt x="112" y="421"/>
                    <a:pt x="164" y="315"/>
                    <a:pt x="166" y="240"/>
                  </a:cubicBezTo>
                  <a:cubicBezTo>
                    <a:pt x="169" y="164"/>
                    <a:pt x="136" y="67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709B1B30-BFD7-4643-B7AB-7435EECD5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52" y="2088152"/>
              <a:ext cx="68263" cy="217487"/>
            </a:xfrm>
            <a:custGeom>
              <a:avLst/>
              <a:gdLst>
                <a:gd name="T0" fmla="*/ 75 w 221"/>
                <a:gd name="T1" fmla="*/ 0 h 717"/>
                <a:gd name="T2" fmla="*/ 75 w 221"/>
                <a:gd name="T3" fmla="*/ 0 h 717"/>
                <a:gd name="T4" fmla="*/ 0 w 221"/>
                <a:gd name="T5" fmla="*/ 79 h 717"/>
                <a:gd name="T6" fmla="*/ 113 w 221"/>
                <a:gd name="T7" fmla="*/ 351 h 717"/>
                <a:gd name="T8" fmla="*/ 5 w 221"/>
                <a:gd name="T9" fmla="*/ 642 h 717"/>
                <a:gd name="T10" fmla="*/ 77 w 221"/>
                <a:gd name="T11" fmla="*/ 717 h 717"/>
                <a:gd name="T12" fmla="*/ 221 w 221"/>
                <a:gd name="T13" fmla="*/ 385 h 717"/>
                <a:gd name="T14" fmla="*/ 75 w 221"/>
                <a:gd name="T1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717">
                  <a:moveTo>
                    <a:pt x="75" y="0"/>
                  </a:moveTo>
                  <a:lnTo>
                    <a:pt x="75" y="0"/>
                  </a:lnTo>
                  <a:lnTo>
                    <a:pt x="0" y="79"/>
                  </a:lnTo>
                  <a:cubicBezTo>
                    <a:pt x="0" y="79"/>
                    <a:pt x="105" y="187"/>
                    <a:pt x="113" y="351"/>
                  </a:cubicBezTo>
                  <a:cubicBezTo>
                    <a:pt x="121" y="510"/>
                    <a:pt x="5" y="642"/>
                    <a:pt x="5" y="642"/>
                  </a:cubicBezTo>
                  <a:lnTo>
                    <a:pt x="77" y="717"/>
                  </a:lnTo>
                  <a:cubicBezTo>
                    <a:pt x="192" y="597"/>
                    <a:pt x="221" y="460"/>
                    <a:pt x="221" y="385"/>
                  </a:cubicBezTo>
                  <a:cubicBezTo>
                    <a:pt x="221" y="270"/>
                    <a:pt x="209" y="147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101" name="Freeform 26">
              <a:extLst>
                <a:ext uri="{FF2B5EF4-FFF2-40B4-BE49-F238E27FC236}">
                  <a16:creationId xmlns:a16="http://schemas.microsoft.com/office/drawing/2014/main" id="{2F569414-4786-40DF-8F10-F06AA3C6B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928" y="2048464"/>
              <a:ext cx="84139" cy="296861"/>
            </a:xfrm>
            <a:custGeom>
              <a:avLst/>
              <a:gdLst>
                <a:gd name="T0" fmla="*/ 77 w 277"/>
                <a:gd name="T1" fmla="*/ 0 h 979"/>
                <a:gd name="T2" fmla="*/ 77 w 277"/>
                <a:gd name="T3" fmla="*/ 0 h 979"/>
                <a:gd name="T4" fmla="*/ 3 w 277"/>
                <a:gd name="T5" fmla="*/ 79 h 979"/>
                <a:gd name="T6" fmla="*/ 164 w 277"/>
                <a:gd name="T7" fmla="*/ 486 h 979"/>
                <a:gd name="T8" fmla="*/ 0 w 277"/>
                <a:gd name="T9" fmla="*/ 899 h 979"/>
                <a:gd name="T10" fmla="*/ 77 w 277"/>
                <a:gd name="T11" fmla="*/ 979 h 979"/>
                <a:gd name="T12" fmla="*/ 277 w 277"/>
                <a:gd name="T13" fmla="*/ 513 h 979"/>
                <a:gd name="T14" fmla="*/ 77 w 277"/>
                <a:gd name="T15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979">
                  <a:moveTo>
                    <a:pt x="77" y="0"/>
                  </a:moveTo>
                  <a:lnTo>
                    <a:pt x="77" y="0"/>
                  </a:lnTo>
                  <a:lnTo>
                    <a:pt x="3" y="79"/>
                  </a:lnTo>
                  <a:cubicBezTo>
                    <a:pt x="3" y="79"/>
                    <a:pt x="171" y="257"/>
                    <a:pt x="164" y="486"/>
                  </a:cubicBezTo>
                  <a:cubicBezTo>
                    <a:pt x="156" y="773"/>
                    <a:pt x="0" y="899"/>
                    <a:pt x="0" y="899"/>
                  </a:cubicBezTo>
                  <a:lnTo>
                    <a:pt x="77" y="979"/>
                  </a:lnTo>
                  <a:cubicBezTo>
                    <a:pt x="247" y="809"/>
                    <a:pt x="277" y="588"/>
                    <a:pt x="277" y="513"/>
                  </a:cubicBezTo>
                  <a:cubicBezTo>
                    <a:pt x="277" y="398"/>
                    <a:pt x="266" y="206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92CC64F4-1EA3-45F7-AF87-67D84FE4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365" y="2178639"/>
              <a:ext cx="39688" cy="39686"/>
            </a:xfrm>
            <a:custGeom>
              <a:avLst/>
              <a:gdLst>
                <a:gd name="T0" fmla="*/ 0 w 130"/>
                <a:gd name="T1" fmla="*/ 65 h 130"/>
                <a:gd name="T2" fmla="*/ 0 w 130"/>
                <a:gd name="T3" fmla="*/ 65 h 130"/>
                <a:gd name="T4" fmla="*/ 65 w 130"/>
                <a:gd name="T5" fmla="*/ 0 h 130"/>
                <a:gd name="T6" fmla="*/ 130 w 130"/>
                <a:gd name="T7" fmla="*/ 65 h 130"/>
                <a:gd name="T8" fmla="*/ 65 w 130"/>
                <a:gd name="T9" fmla="*/ 130 h 130"/>
                <a:gd name="T10" fmla="*/ 0 w 130"/>
                <a:gd name="T11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lnTo>
                    <a:pt x="0" y="65"/>
                  </a:lnTo>
                  <a:cubicBezTo>
                    <a:pt x="0" y="29"/>
                    <a:pt x="29" y="0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1"/>
                    <a:pt x="101" y="130"/>
                    <a:pt x="65" y="130"/>
                  </a:cubicBezTo>
                  <a:cubicBezTo>
                    <a:pt x="29" y="130"/>
                    <a:pt x="0" y="101"/>
                    <a:pt x="0" y="6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06BFC03-43B0-4261-AD0E-3D51C8EF6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76555" y="1079217"/>
            <a:ext cx="1557595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8F51F0-E484-4516-A730-25F8B7C86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76" t="3407" r="3678" b="3870"/>
          <a:stretch/>
        </p:blipFill>
        <p:spPr>
          <a:xfrm>
            <a:off x="4555173" y="4785684"/>
            <a:ext cx="524779" cy="522963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A79CC882-13CA-4CA6-B7F7-3580387E6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8011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CD2E959-4E9B-43F1-A4C7-5A8D5BAA8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96143" y="6518871"/>
            <a:ext cx="2534941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A440FF-9768-4D04-BEB2-8574A5AD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2335" y="6425783"/>
            <a:ext cx="3296308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0">
            <a:extLst>
              <a:ext uri="{FF2B5EF4-FFF2-40B4-BE49-F238E27FC236}">
                <a16:creationId xmlns:a16="http://schemas.microsoft.com/office/drawing/2014/main" id="{0E05469C-B27A-A14C-CC7C-F488A67085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53468" y="2275411"/>
            <a:ext cx="681649" cy="62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sp>
        <p:nvSpPr>
          <p:cNvPr id="68" name="Freeform 22">
            <a:extLst>
              <a:ext uri="{FF2B5EF4-FFF2-40B4-BE49-F238E27FC236}">
                <a16:creationId xmlns:a16="http://schemas.microsoft.com/office/drawing/2014/main" id="{B038696E-5801-3D84-3ABE-334E25979199}"/>
              </a:ext>
            </a:extLst>
          </p:cNvPr>
          <p:cNvSpPr>
            <a:spLocks/>
          </p:cNvSpPr>
          <p:nvPr/>
        </p:nvSpPr>
        <p:spPr bwMode="auto">
          <a:xfrm>
            <a:off x="6831604" y="2342763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69" name="Content Placeholder 3" descr="Group brainstorm outline">
            <a:extLst>
              <a:ext uri="{FF2B5EF4-FFF2-40B4-BE49-F238E27FC236}">
                <a16:creationId xmlns:a16="http://schemas.microsoft.com/office/drawing/2014/main" id="{3FED70CA-2769-D512-B7A4-EEA7B3571A1C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6773121" y="2280268"/>
            <a:ext cx="661995" cy="661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9" name="Freeform 22">
            <a:extLst>
              <a:ext uri="{FF2B5EF4-FFF2-40B4-BE49-F238E27FC236}">
                <a16:creationId xmlns:a16="http://schemas.microsoft.com/office/drawing/2014/main" id="{D7D7D22E-B338-537C-8B18-8B87D229668F}"/>
              </a:ext>
            </a:extLst>
          </p:cNvPr>
          <p:cNvSpPr>
            <a:spLocks/>
          </p:cNvSpPr>
          <p:nvPr/>
        </p:nvSpPr>
        <p:spPr bwMode="auto">
          <a:xfrm>
            <a:off x="6836764" y="3128373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10" name="Graphic 109" descr="Thought outline">
            <a:extLst>
              <a:ext uri="{FF2B5EF4-FFF2-40B4-BE49-F238E27FC236}">
                <a16:creationId xmlns:a16="http://schemas.microsoft.com/office/drawing/2014/main" id="{7118354D-2074-BD59-5210-23A111494D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02100" y="3160258"/>
            <a:ext cx="471673" cy="505121"/>
          </a:xfrm>
          <a:prstGeom prst="rect">
            <a:avLst/>
          </a:prstGeom>
        </p:spPr>
      </p:pic>
      <p:sp>
        <p:nvSpPr>
          <p:cNvPr id="115" name="Freeform 22">
            <a:extLst>
              <a:ext uri="{FF2B5EF4-FFF2-40B4-BE49-F238E27FC236}">
                <a16:creationId xmlns:a16="http://schemas.microsoft.com/office/drawing/2014/main" id="{3EA0C33C-8361-A482-0820-0360CE814F1E}"/>
              </a:ext>
            </a:extLst>
          </p:cNvPr>
          <p:cNvSpPr>
            <a:spLocks/>
          </p:cNvSpPr>
          <p:nvPr/>
        </p:nvSpPr>
        <p:spPr bwMode="auto">
          <a:xfrm>
            <a:off x="6570951" y="3931974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16" name="Graphic 115" descr="Care outline">
            <a:extLst>
              <a:ext uri="{FF2B5EF4-FFF2-40B4-BE49-F238E27FC236}">
                <a16:creationId xmlns:a16="http://schemas.microsoft.com/office/drawing/2014/main" id="{A31F5521-4574-4A33-4755-D4711C9B785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70952" y="3947916"/>
            <a:ext cx="471673" cy="505121"/>
          </a:xfrm>
          <a:prstGeom prst="rect">
            <a:avLst/>
          </a:prstGeom>
        </p:spPr>
      </p:pic>
      <p:sp>
        <p:nvSpPr>
          <p:cNvPr id="117" name="Freeform 22">
            <a:extLst>
              <a:ext uri="{FF2B5EF4-FFF2-40B4-BE49-F238E27FC236}">
                <a16:creationId xmlns:a16="http://schemas.microsoft.com/office/drawing/2014/main" id="{BA7963FB-9993-F9C6-77E2-F2B8BDF01C97}"/>
              </a:ext>
            </a:extLst>
          </p:cNvPr>
          <p:cNvSpPr>
            <a:spLocks/>
          </p:cNvSpPr>
          <p:nvPr/>
        </p:nvSpPr>
        <p:spPr bwMode="auto">
          <a:xfrm>
            <a:off x="6126428" y="4742473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18" name="Graphic 117" descr="Clapping hands outline">
            <a:extLst>
              <a:ext uri="{FF2B5EF4-FFF2-40B4-BE49-F238E27FC236}">
                <a16:creationId xmlns:a16="http://schemas.microsoft.com/office/drawing/2014/main" id="{AE3B8D27-EA21-A155-8BD1-1D0E9FC98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3818" y="4758414"/>
            <a:ext cx="471673" cy="505121"/>
          </a:xfrm>
          <a:prstGeom prst="rect">
            <a:avLst/>
          </a:prstGeom>
        </p:spPr>
      </p:pic>
      <p:sp>
        <p:nvSpPr>
          <p:cNvPr id="119" name="Freeform 22">
            <a:extLst>
              <a:ext uri="{FF2B5EF4-FFF2-40B4-BE49-F238E27FC236}">
                <a16:creationId xmlns:a16="http://schemas.microsoft.com/office/drawing/2014/main" id="{84D3E4C8-5900-2829-D569-E86CE571FF8D}"/>
              </a:ext>
            </a:extLst>
          </p:cNvPr>
          <p:cNvSpPr>
            <a:spLocks/>
          </p:cNvSpPr>
          <p:nvPr/>
        </p:nvSpPr>
        <p:spPr bwMode="auto">
          <a:xfrm>
            <a:off x="5396143" y="5101215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20" name="Graphic 119" descr="Clipboard outline">
            <a:extLst>
              <a:ext uri="{FF2B5EF4-FFF2-40B4-BE49-F238E27FC236}">
                <a16:creationId xmlns:a16="http://schemas.microsoft.com/office/drawing/2014/main" id="{D14C2BD5-CE0F-3FCF-846E-E72C5DEEF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50689" y="5096061"/>
            <a:ext cx="471673" cy="505121"/>
          </a:xfrm>
          <a:prstGeom prst="rect">
            <a:avLst/>
          </a:prstGeom>
        </p:spPr>
      </p:pic>
      <p:sp>
        <p:nvSpPr>
          <p:cNvPr id="121" name="Freeform 22">
            <a:extLst>
              <a:ext uri="{FF2B5EF4-FFF2-40B4-BE49-F238E27FC236}">
                <a16:creationId xmlns:a16="http://schemas.microsoft.com/office/drawing/2014/main" id="{EBFF900D-A2A8-F266-00B5-93C5D545E934}"/>
              </a:ext>
            </a:extLst>
          </p:cNvPr>
          <p:cNvSpPr>
            <a:spLocks/>
          </p:cNvSpPr>
          <p:nvPr/>
        </p:nvSpPr>
        <p:spPr bwMode="auto">
          <a:xfrm>
            <a:off x="6397141" y="1576697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22" name="Graphic 121" descr="Meeting outline">
            <a:extLst>
              <a:ext uri="{FF2B5EF4-FFF2-40B4-BE49-F238E27FC236}">
                <a16:creationId xmlns:a16="http://schemas.microsoft.com/office/drawing/2014/main" id="{478A0191-CB33-B942-AB03-C2D96DE5CF8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29509" y="1570150"/>
            <a:ext cx="445672" cy="47727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3FB0D7A-97C7-5A17-1ECC-036AE70AF98A}"/>
              </a:ext>
            </a:extLst>
          </p:cNvPr>
          <p:cNvSpPr txBox="1"/>
          <p:nvPr/>
        </p:nvSpPr>
        <p:spPr bwMode="auto">
          <a:xfrm>
            <a:off x="9440234" y="3379758"/>
            <a:ext cx="226734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57708" eaLnBrk="0" fontAlgn="base" hangingPunct="0">
              <a:spcBef>
                <a:spcPct val="0"/>
              </a:spcBef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In Shell, we value the ways we differ; </a:t>
            </a:r>
            <a:r>
              <a:rPr lang="pl-PL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hence, </a:t>
            </a: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it</a:t>
            </a:r>
            <a:r>
              <a:rPr lang="pl-PL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’s</a:t>
            </a: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important to promote a</a:t>
            </a:r>
            <a:r>
              <a:rPr lang="pl-PL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psychologically safe culture for all of us to bring our whole self to work.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FD55AC-4CD1-71D9-9F4F-1767E989E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185" y="5815259"/>
            <a:ext cx="37193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kern="0">
                <a:solidFill>
                  <a:srgbClr val="404040"/>
                </a:solidFill>
                <a:latin typeface="ShellBook" pitchFamily="2" charset="0"/>
              </a:rPr>
              <a:t>Do not use any hands-free device – Bluetooth, built-in, etc. – whilst driving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E0EA672-5970-0A20-9E39-CCF6759908E2}"/>
              </a:ext>
            </a:extLst>
          </p:cNvPr>
          <p:cNvSpPr/>
          <p:nvPr/>
        </p:nvSpPr>
        <p:spPr>
          <a:xfrm>
            <a:off x="8487648" y="6413192"/>
            <a:ext cx="407765" cy="215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</p:spTree>
    <p:extLst>
      <p:ext uri="{BB962C8B-B14F-4D97-AF65-F5344CB8AC3E}">
        <p14:creationId xmlns:p14="http://schemas.microsoft.com/office/powerpoint/2010/main" val="15009869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FC33-1A4B-1E31-23C0-7916EE54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684000" cy="752475"/>
          </a:xfrm>
        </p:spPr>
        <p:txBody>
          <a:bodyPr/>
          <a:lstStyle/>
          <a:p>
            <a:r>
              <a:rPr lang="en-US">
                <a:latin typeface="ShellBold"/>
              </a:rPr>
              <a:t>5 </a:t>
            </a:r>
            <a:r>
              <a:rPr lang="en-US" err="1">
                <a:latin typeface="ShellBold"/>
              </a:rPr>
              <a:t>punten</a:t>
            </a:r>
            <a:r>
              <a:rPr lang="en-US">
                <a:latin typeface="ShellBold"/>
              </a:rPr>
              <a:t> om </a:t>
            </a:r>
            <a:r>
              <a:rPr lang="en-US" err="1">
                <a:latin typeface="ShellBold"/>
              </a:rPr>
              <a:t>te</a:t>
            </a:r>
            <a:r>
              <a:rPr lang="en-US">
                <a:latin typeface="ShellBold"/>
              </a:rPr>
              <a:t> </a:t>
            </a:r>
            <a:r>
              <a:rPr lang="en-US" err="1">
                <a:latin typeface="ShellBold"/>
              </a:rPr>
              <a:t>onthouden</a:t>
            </a:r>
            <a:endParaRPr lang="en-NL">
              <a:solidFill>
                <a:srgbClr val="009EB4"/>
              </a:solidFill>
              <a:latin typeface="ShellBol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3C2C-13F2-3588-0D4F-3374E4D35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45464-889B-D278-5406-AF84453B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20</a:t>
            </a:fld>
            <a:endParaRPr lang="en-GB" noProof="1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F8C9207-9962-9DCE-1F71-FBDE65E1D741}"/>
              </a:ext>
            </a:extLst>
          </p:cNvPr>
          <p:cNvSpPr/>
          <p:nvPr/>
        </p:nvSpPr>
        <p:spPr>
          <a:xfrm>
            <a:off x="508000" y="1465275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D4E2800-6486-704F-5339-7E3466CFBD31}"/>
              </a:ext>
            </a:extLst>
          </p:cNvPr>
          <p:cNvSpPr/>
          <p:nvPr/>
        </p:nvSpPr>
        <p:spPr>
          <a:xfrm>
            <a:off x="508000" y="2420562"/>
            <a:ext cx="818995" cy="818995"/>
          </a:xfrm>
          <a:prstGeom prst="rect">
            <a:avLst/>
          </a:prstGeom>
          <a:solidFill>
            <a:srgbClr val="CC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D19F84A-C1AC-2B99-51B2-9B440A6C3BD4}"/>
              </a:ext>
            </a:extLst>
          </p:cNvPr>
          <p:cNvSpPr txBox="1"/>
          <p:nvPr/>
        </p:nvSpPr>
        <p:spPr bwMode="auto">
          <a:xfrm>
            <a:off x="713678" y="1317535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DDE0835-5CC7-A292-0897-0235D9A25F19}"/>
              </a:ext>
            </a:extLst>
          </p:cNvPr>
          <p:cNvSpPr txBox="1"/>
          <p:nvPr/>
        </p:nvSpPr>
        <p:spPr bwMode="auto">
          <a:xfrm>
            <a:off x="698810" y="2299178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A3203-1C59-2646-6BA7-8397D89B7D82}"/>
              </a:ext>
            </a:extLst>
          </p:cNvPr>
          <p:cNvSpPr/>
          <p:nvPr/>
        </p:nvSpPr>
        <p:spPr>
          <a:xfrm>
            <a:off x="1538868" y="146527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err="1">
                <a:solidFill>
                  <a:schemeClr val="tx1"/>
                </a:solidFill>
              </a:rPr>
              <a:t>Voor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alle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medewerkers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in NL een </a:t>
            </a:r>
            <a:r>
              <a:rPr lang="en-US" sz="1600" err="1">
                <a:solidFill>
                  <a:schemeClr val="tx1"/>
                </a:solidFill>
              </a:rPr>
              <a:t>goede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nieuwe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regeling</a:t>
            </a:r>
            <a:r>
              <a:rPr lang="en-US" sz="1600">
                <a:solidFill>
                  <a:schemeClr val="tx1"/>
                </a:solidFill>
              </a:rPr>
              <a:t>. </a:t>
            </a:r>
            <a:r>
              <a:rPr lang="en-US" sz="1600" err="1">
                <a:solidFill>
                  <a:schemeClr val="tx1"/>
                </a:solidFill>
              </a:rPr>
              <a:t>Premie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werkgever</a:t>
            </a:r>
            <a:r>
              <a:rPr lang="en-US" sz="1600">
                <a:solidFill>
                  <a:schemeClr val="tx1"/>
                </a:solidFill>
              </a:rPr>
              <a:t> is </a:t>
            </a:r>
            <a:r>
              <a:rPr lang="en-US" sz="1600" b="1" err="1">
                <a:solidFill>
                  <a:schemeClr val="tx1"/>
                </a:solidFill>
              </a:rPr>
              <a:t>ruim</a:t>
            </a:r>
            <a:r>
              <a:rPr lang="en-US" sz="1600" b="1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10% </a:t>
            </a:r>
            <a:r>
              <a:rPr lang="en-US" sz="1600" b="1" err="1">
                <a:solidFill>
                  <a:schemeClr val="tx1"/>
                </a:solidFill>
                <a:latin typeface="+mj-lt"/>
              </a:rPr>
              <a:t>hoger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dan in de SNPS-</a:t>
            </a:r>
            <a:r>
              <a:rPr lang="en-US" sz="1600" err="1">
                <a:solidFill>
                  <a:schemeClr val="tx1"/>
                </a:solidFill>
              </a:rPr>
              <a:t>regeling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en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blijvende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betrokkenheid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 Shell Nederland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COR</a:t>
            </a:r>
            <a:r>
              <a:rPr lang="en-US" sz="160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7E021-4252-473E-F9E5-E8E43F1AB928}"/>
              </a:ext>
            </a:extLst>
          </p:cNvPr>
          <p:cNvSpPr/>
          <p:nvPr/>
        </p:nvSpPr>
        <p:spPr>
          <a:xfrm>
            <a:off x="1538868" y="242891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>
                <a:solidFill>
                  <a:schemeClr val="tx1"/>
                </a:solidFill>
                <a:effectLst/>
              </a:rPr>
              <a:t>Transitie naar het nieuwe pensioenstelsel zorgt voor een </a:t>
            </a:r>
            <a:r>
              <a:rPr lang="nl-NL" sz="1600">
                <a:solidFill>
                  <a:schemeClr val="tx1"/>
                </a:solidFill>
                <a:effectLst/>
                <a:latin typeface="+mj-lt"/>
              </a:rPr>
              <a:t>hoger verwacht pensioen </a:t>
            </a:r>
            <a:r>
              <a:rPr lang="nl-NL" sz="1600">
                <a:solidFill>
                  <a:schemeClr val="tx1"/>
                </a:solidFill>
                <a:effectLst/>
              </a:rPr>
              <a:t>voor alle deelnemers door ruimere fiscale kader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" name="Rechthoek 9">
            <a:extLst>
              <a:ext uri="{FF2B5EF4-FFF2-40B4-BE49-F238E27FC236}">
                <a16:creationId xmlns:a16="http://schemas.microsoft.com/office/drawing/2014/main" id="{2503B3D5-1F03-FFA3-FE39-726DDBC4C0A9}"/>
              </a:ext>
            </a:extLst>
          </p:cNvPr>
          <p:cNvSpPr/>
          <p:nvPr/>
        </p:nvSpPr>
        <p:spPr>
          <a:xfrm>
            <a:off x="508000" y="3378456"/>
            <a:ext cx="818995" cy="818995"/>
          </a:xfrm>
          <a:prstGeom prst="rect">
            <a:avLst/>
          </a:prstGeom>
          <a:solidFill>
            <a:srgbClr val="89C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6" name="Tekstvak 14">
            <a:extLst>
              <a:ext uri="{FF2B5EF4-FFF2-40B4-BE49-F238E27FC236}">
                <a16:creationId xmlns:a16="http://schemas.microsoft.com/office/drawing/2014/main" id="{577DAF0C-8D5E-4EA7-13A5-35EEFE615057}"/>
              </a:ext>
            </a:extLst>
          </p:cNvPr>
          <p:cNvSpPr txBox="1"/>
          <p:nvPr/>
        </p:nvSpPr>
        <p:spPr bwMode="auto">
          <a:xfrm>
            <a:off x="710001" y="3243073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839F-8FD8-83D7-65A6-3123CEF79D12}"/>
              </a:ext>
            </a:extLst>
          </p:cNvPr>
          <p:cNvSpPr/>
          <p:nvPr/>
        </p:nvSpPr>
        <p:spPr>
          <a:xfrm>
            <a:off x="1538868" y="3386211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err="1">
                <a:solidFill>
                  <a:schemeClr val="tx1"/>
                </a:solidFill>
              </a:rPr>
              <a:t>Eventuele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nadelige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gevolgen</a:t>
            </a:r>
            <a:r>
              <a:rPr lang="en-US" sz="1600">
                <a:solidFill>
                  <a:schemeClr val="tx1"/>
                </a:solidFill>
              </a:rPr>
              <a:t> van de </a:t>
            </a:r>
            <a:r>
              <a:rPr lang="en-US" sz="1600" err="1">
                <a:solidFill>
                  <a:schemeClr val="tx1"/>
                </a:solidFill>
              </a:rPr>
              <a:t>transitie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worden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b="1" err="1">
                <a:solidFill>
                  <a:schemeClr val="tx1"/>
                </a:solidFill>
                <a:latin typeface="+mj-lt"/>
              </a:rPr>
              <a:t>zeer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goed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gecompenseerd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96F90F-A080-D79D-C123-2EC9E5367C9D}"/>
              </a:ext>
            </a:extLst>
          </p:cNvPr>
          <p:cNvSpPr/>
          <p:nvPr/>
        </p:nvSpPr>
        <p:spPr>
          <a:xfrm>
            <a:off x="508000" y="4341498"/>
            <a:ext cx="818995" cy="818995"/>
          </a:xfrm>
          <a:prstGeom prst="rect">
            <a:avLst/>
          </a:prstGeom>
          <a:solidFill>
            <a:srgbClr val="B8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2" name="Tekstvak 15">
            <a:extLst>
              <a:ext uri="{FF2B5EF4-FFF2-40B4-BE49-F238E27FC236}">
                <a16:creationId xmlns:a16="http://schemas.microsoft.com/office/drawing/2014/main" id="{6C4F1D05-2C58-A550-7EBD-1E2AC1D0A240}"/>
              </a:ext>
            </a:extLst>
          </p:cNvPr>
          <p:cNvSpPr txBox="1"/>
          <p:nvPr/>
        </p:nvSpPr>
        <p:spPr bwMode="auto">
          <a:xfrm>
            <a:off x="713678" y="422633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FE50D1-CE13-0986-C918-3B6FBD7E17DE}"/>
              </a:ext>
            </a:extLst>
          </p:cNvPr>
          <p:cNvSpPr/>
          <p:nvPr/>
        </p:nvSpPr>
        <p:spPr>
          <a:xfrm>
            <a:off x="1532673" y="4341498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chemeClr val="tx1"/>
                </a:solidFill>
                <a:latin typeface="+mj-lt"/>
              </a:rPr>
              <a:t>Risico’s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veranderen</a:t>
            </a:r>
            <a:r>
              <a:rPr lang="en-US" sz="1600">
                <a:solidFill>
                  <a:schemeClr val="tx1"/>
                </a:solidFill>
              </a:rPr>
              <a:t>, maar je </a:t>
            </a:r>
            <a:r>
              <a:rPr lang="en-US" sz="1600" err="1">
                <a:solidFill>
                  <a:schemeClr val="tx1"/>
                </a:solidFill>
              </a:rPr>
              <a:t>hebt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meer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flexibiliteit</a:t>
            </a:r>
            <a:r>
              <a:rPr lang="en-US" sz="1600">
                <a:solidFill>
                  <a:schemeClr val="tx1"/>
                </a:solidFill>
              </a:rPr>
              <a:t> wat </a:t>
            </a:r>
            <a:r>
              <a:rPr lang="en-US" sz="1600" err="1">
                <a:solidFill>
                  <a:schemeClr val="tx1"/>
                </a:solidFill>
              </a:rPr>
              <a:t>leidt</a:t>
            </a:r>
            <a:r>
              <a:rPr lang="en-US" sz="1600">
                <a:solidFill>
                  <a:schemeClr val="tx1"/>
                </a:solidFill>
              </a:rPr>
              <a:t> tot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kansen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mogelijkheden</a:t>
            </a:r>
            <a:r>
              <a:rPr lang="en-US" sz="1600">
                <a:solidFill>
                  <a:schemeClr val="tx1"/>
                </a:solidFill>
              </a:rPr>
              <a:t>; </a:t>
            </a:r>
            <a:r>
              <a:rPr lang="en-US" sz="1600" err="1">
                <a:solidFill>
                  <a:schemeClr val="tx1"/>
                </a:solidFill>
              </a:rPr>
              <a:t>ook</a:t>
            </a:r>
            <a:r>
              <a:rPr lang="en-US" sz="1600">
                <a:solidFill>
                  <a:schemeClr val="tx1"/>
                </a:solidFill>
              </a:rPr>
              <a:t> om </a:t>
            </a:r>
            <a:r>
              <a:rPr lang="en-US" sz="1600" err="1">
                <a:solidFill>
                  <a:schemeClr val="tx1"/>
                </a:solidFill>
              </a:rPr>
              <a:t>risico’s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te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verlagen</a:t>
            </a:r>
            <a:r>
              <a:rPr lang="en-US" sz="16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Rechthoek 11">
            <a:extLst>
              <a:ext uri="{FF2B5EF4-FFF2-40B4-BE49-F238E27FC236}">
                <a16:creationId xmlns:a16="http://schemas.microsoft.com/office/drawing/2014/main" id="{B8C64DEF-8557-A5A4-8C23-FBAB6021E87D}"/>
              </a:ext>
            </a:extLst>
          </p:cNvPr>
          <p:cNvSpPr/>
          <p:nvPr/>
        </p:nvSpPr>
        <p:spPr>
          <a:xfrm>
            <a:off x="508000" y="5304540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8" name="Tekstvak 16">
            <a:extLst>
              <a:ext uri="{FF2B5EF4-FFF2-40B4-BE49-F238E27FC236}">
                <a16:creationId xmlns:a16="http://schemas.microsoft.com/office/drawing/2014/main" id="{3EECC229-9667-C7D9-C144-B82F31917EE4}"/>
              </a:ext>
            </a:extLst>
          </p:cNvPr>
          <p:cNvSpPr txBox="1"/>
          <p:nvPr/>
        </p:nvSpPr>
        <p:spPr bwMode="auto">
          <a:xfrm>
            <a:off x="709963" y="515741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A6A9E6-72C3-9854-051B-1FBA219AF1F3}"/>
              </a:ext>
            </a:extLst>
          </p:cNvPr>
          <p:cNvSpPr/>
          <p:nvPr/>
        </p:nvSpPr>
        <p:spPr>
          <a:xfrm>
            <a:off x="1532673" y="5308417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err="1">
                <a:solidFill>
                  <a:schemeClr val="tx1"/>
                </a:solidFill>
              </a:rPr>
              <a:t>Bij</a:t>
            </a:r>
            <a:r>
              <a:rPr lang="en-US" sz="1600">
                <a:solidFill>
                  <a:schemeClr val="tx1"/>
                </a:solidFill>
              </a:rPr>
              <a:t> </a:t>
            </a:r>
            <a:r>
              <a:rPr lang="en-US" sz="1600" err="1">
                <a:solidFill>
                  <a:schemeClr val="tx1"/>
                </a:solidFill>
              </a:rPr>
              <a:t>arbeidsongeschiktheid</a:t>
            </a:r>
            <a:r>
              <a:rPr lang="en-US" sz="1600">
                <a:solidFill>
                  <a:schemeClr val="tx1"/>
                </a:solidFill>
              </a:rPr>
              <a:t> of </a:t>
            </a:r>
            <a:r>
              <a:rPr lang="en-US" sz="1600" err="1">
                <a:solidFill>
                  <a:schemeClr val="tx1"/>
                </a:solidFill>
              </a:rPr>
              <a:t>overlijden</a:t>
            </a:r>
            <a:r>
              <a:rPr lang="en-US" sz="1600">
                <a:solidFill>
                  <a:schemeClr val="tx1"/>
                </a:solidFill>
              </a:rPr>
              <a:t> in </a:t>
            </a:r>
            <a:r>
              <a:rPr lang="en-US" sz="1600" err="1">
                <a:solidFill>
                  <a:schemeClr val="tx1"/>
                </a:solidFill>
              </a:rPr>
              <a:t>actieve</a:t>
            </a:r>
            <a:r>
              <a:rPr lang="en-US" sz="1600">
                <a:solidFill>
                  <a:schemeClr val="tx1"/>
                </a:solidFill>
              </a:rPr>
              <a:t> dienst ben je </a:t>
            </a:r>
            <a:r>
              <a:rPr lang="en-US" sz="1600" err="1">
                <a:solidFill>
                  <a:schemeClr val="tx1"/>
                </a:solidFill>
              </a:rPr>
              <a:t>goed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verzekerd</a:t>
            </a:r>
            <a:r>
              <a:rPr lang="en-US" sz="1600">
                <a:solidFill>
                  <a:schemeClr val="tx1"/>
                </a:solidFill>
              </a:rPr>
              <a:t>: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vergelijkbaar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(of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zelfs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beter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geregeld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dan nu.</a:t>
            </a:r>
          </a:p>
        </p:txBody>
      </p:sp>
    </p:spTree>
    <p:extLst>
      <p:ext uri="{BB962C8B-B14F-4D97-AF65-F5344CB8AC3E}">
        <p14:creationId xmlns:p14="http://schemas.microsoft.com/office/powerpoint/2010/main" val="37997470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21</a:t>
            </a:fld>
            <a:endParaRPr lang="en-GB" noProof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0D598-D65F-CE20-D03D-0AE9F92398D8}"/>
              </a:ext>
            </a:extLst>
          </p:cNvPr>
          <p:cNvSpPr/>
          <p:nvPr/>
        </p:nvSpPr>
        <p:spPr>
          <a:xfrm>
            <a:off x="-98854" y="0"/>
            <a:ext cx="12381470" cy="6858000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8E451-1350-8310-1D68-A5DB80A15161}"/>
              </a:ext>
            </a:extLst>
          </p:cNvPr>
          <p:cNvSpPr txBox="1"/>
          <p:nvPr/>
        </p:nvSpPr>
        <p:spPr bwMode="auto">
          <a:xfrm>
            <a:off x="-1115857" y="811601"/>
            <a:ext cx="23012400" cy="7671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40000">
                <a:solidFill>
                  <a:schemeClr val="bg1"/>
                </a:solidFill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418272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Meer </a:t>
            </a:r>
            <a:r>
              <a:rPr lang="en-GB" err="1"/>
              <a:t>weten</a:t>
            </a:r>
            <a:r>
              <a:rPr lang="en-GB"/>
              <a:t>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/>
              <a:t>Wil je meer informatie over de ontwikkelingen in ons pensioen of heb je vragen?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22</a:t>
            </a:fld>
            <a:endParaRPr lang="en-GB" noProof="1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A1935C07-9EEB-4A07-AB64-989A7B2EF095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9">
            <a:extLst>
              <a:ext uri="{FF2B5EF4-FFF2-40B4-BE49-F238E27FC236}">
                <a16:creationId xmlns:a16="http://schemas.microsoft.com/office/drawing/2014/main" id="{8D6B7845-BC52-4EBC-A732-84F99E20A1A3}"/>
              </a:ext>
            </a:extLst>
          </p:cNvPr>
          <p:cNvSpPr/>
          <p:nvPr/>
        </p:nvSpPr>
        <p:spPr>
          <a:xfrm>
            <a:off x="8628810" y="737013"/>
            <a:ext cx="33925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>
                <a:solidFill>
                  <a:srgbClr val="404040"/>
                </a:solidFill>
              </a:rPr>
              <a:t>O.A. MEER PERSONA’S,</a:t>
            </a:r>
            <a:br>
              <a:rPr lang="nl-NL" sz="2000" b="1">
                <a:solidFill>
                  <a:srgbClr val="404040"/>
                </a:solidFill>
              </a:rPr>
            </a:br>
            <a:r>
              <a:rPr lang="nl-NL" sz="2000" b="1">
                <a:solidFill>
                  <a:srgbClr val="404040"/>
                </a:solidFill>
              </a:rPr>
              <a:t>VIDEO’S EN FAQ’S</a:t>
            </a:r>
            <a:endParaRPr lang="nl-NL" sz="1800">
              <a:solidFill>
                <a:srgbClr val="404040"/>
              </a:solidFill>
            </a:endParaRPr>
          </a:p>
        </p:txBody>
      </p:sp>
      <p:pic>
        <p:nvPicPr>
          <p:cNvPr id="12" name="Afbeelding 24" descr="Afbeelding met elektronica, monitor, schermafbeelding, computer&#10;&#10;Automatisch gegenereerde beschrijving">
            <a:extLst>
              <a:ext uri="{FF2B5EF4-FFF2-40B4-BE49-F238E27FC236}">
                <a16:creationId xmlns:a16="http://schemas.microsoft.com/office/drawing/2014/main" id="{EE270598-2289-47B2-8C16-DBD2D108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191" y="2210901"/>
            <a:ext cx="4783415" cy="4181059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EBB4250-F33D-408B-91A8-CDB28283B9A7}"/>
              </a:ext>
            </a:extLst>
          </p:cNvPr>
          <p:cNvSpPr txBox="1">
            <a:spLocks/>
          </p:cNvSpPr>
          <p:nvPr/>
        </p:nvSpPr>
        <p:spPr bwMode="auto">
          <a:xfrm>
            <a:off x="11327715" y="6472737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121917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2BAE6A-B452-4007-8177-56DD051636F9}" type="slidenum">
              <a:rPr lang="en-GB" noProof="1" smtClean="0"/>
              <a:pPr/>
              <a:t>22</a:t>
            </a:fld>
            <a:endParaRPr lang="en-GB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E65C2B-45B6-D078-8ADB-0D83CE0420F3}"/>
              </a:ext>
            </a:extLst>
          </p:cNvPr>
          <p:cNvSpPr txBox="1">
            <a:spLocks/>
          </p:cNvSpPr>
          <p:nvPr/>
        </p:nvSpPr>
        <p:spPr bwMode="auto">
          <a:xfrm>
            <a:off x="9673881" y="6472738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noProof="1"/>
              <a:t>juni 2024</a:t>
            </a:r>
            <a:endParaRPr lang="en-GB" noProof="1"/>
          </a:p>
        </p:txBody>
      </p:sp>
      <p:pic>
        <p:nvPicPr>
          <p:cNvPr id="11" name="Afbeelding 10" descr="Afbeelding met kleding, schermopname, Menselijk gezicht, tekenfilm&#10;&#10;Automatisch gegenereerde beschrijving">
            <a:extLst>
              <a:ext uri="{FF2B5EF4-FFF2-40B4-BE49-F238E27FC236}">
                <a16:creationId xmlns:a16="http://schemas.microsoft.com/office/drawing/2014/main" id="{A5F4983B-1A2A-F22C-DC84-5E1A9A4208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721" y="2369215"/>
            <a:ext cx="2678379" cy="15043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4125C47-F3B2-40CC-AD94-CC0A0482762A}"/>
              </a:ext>
            </a:extLst>
          </p:cNvPr>
          <p:cNvGrpSpPr/>
          <p:nvPr/>
        </p:nvGrpSpPr>
        <p:grpSpPr>
          <a:xfrm>
            <a:off x="10444411" y="2919328"/>
            <a:ext cx="426720" cy="426720"/>
            <a:chOff x="13160210" y="1464431"/>
            <a:chExt cx="426720" cy="426720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4BD049A9-72B5-CA6C-C279-2BF7A7409895}"/>
                </a:ext>
              </a:extLst>
            </p:cNvPr>
            <p:cNvSpPr/>
            <p:nvPr/>
          </p:nvSpPr>
          <p:spPr>
            <a:xfrm>
              <a:off x="13160210" y="1464431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2" name="Driehoek 21">
              <a:extLst>
                <a:ext uri="{FF2B5EF4-FFF2-40B4-BE49-F238E27FC236}">
                  <a16:creationId xmlns:a16="http://schemas.microsoft.com/office/drawing/2014/main" id="{A360F81C-8D93-0C74-6AEB-44B5DDE6FA17}"/>
                </a:ext>
              </a:extLst>
            </p:cNvPr>
            <p:cNvSpPr/>
            <p:nvPr/>
          </p:nvSpPr>
          <p:spPr>
            <a:xfrm rot="5400000">
              <a:off x="13311131" y="1606945"/>
              <a:ext cx="156783" cy="148430"/>
            </a:xfrm>
            <a:prstGeom prst="triangle">
              <a:avLst>
                <a:gd name="adj" fmla="val 618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246EE5-E72A-476B-94B9-FECC1188B4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474" y="3519598"/>
            <a:ext cx="2712146" cy="15255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35FCBE-0195-4989-9011-D75EF75C0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485" y="4734545"/>
            <a:ext cx="2482850" cy="1397036"/>
          </a:xfrm>
          <a:prstGeom prst="rect">
            <a:avLst/>
          </a:prstGeom>
        </p:spPr>
      </p:pic>
      <p:pic>
        <p:nvPicPr>
          <p:cNvPr id="21" name="Picture 20">
            <a:hlinkClick r:id="rId7"/>
            <a:extLst>
              <a:ext uri="{FF2B5EF4-FFF2-40B4-BE49-F238E27FC236}">
                <a16:creationId xmlns:a16="http://schemas.microsoft.com/office/drawing/2014/main" id="{5A8D939F-4B5E-4BE1-8C97-B863106EC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603" y="2474437"/>
            <a:ext cx="4284494" cy="2247094"/>
          </a:xfrm>
          <a:prstGeom prst="rect">
            <a:avLst/>
          </a:prstGeom>
        </p:spPr>
      </p:pic>
      <p:sp>
        <p:nvSpPr>
          <p:cNvPr id="15" name="Rechthoek 3">
            <a:extLst>
              <a:ext uri="{FF2B5EF4-FFF2-40B4-BE49-F238E27FC236}">
                <a16:creationId xmlns:a16="http://schemas.microsoft.com/office/drawing/2014/main" id="{2A1BA04F-9580-40F4-84DE-E62547D1DFC6}"/>
              </a:ext>
            </a:extLst>
          </p:cNvPr>
          <p:cNvSpPr/>
          <p:nvPr/>
        </p:nvSpPr>
        <p:spPr>
          <a:xfrm>
            <a:off x="642408" y="4576216"/>
            <a:ext cx="4882092" cy="581039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nl-NL" sz="2000">
                <a:solidFill>
                  <a:schemeClr val="tx1"/>
                </a:solidFill>
              </a:rPr>
            </a:br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B09D56-5768-43E2-B6C9-DC2AD0ADCC0D}"/>
              </a:ext>
            </a:extLst>
          </p:cNvPr>
          <p:cNvSpPr/>
          <p:nvPr/>
        </p:nvSpPr>
        <p:spPr>
          <a:xfrm>
            <a:off x="756248" y="4586849"/>
            <a:ext cx="5720752" cy="45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/>
              <a:t>Ga dan naar www.nieuwpensioenbijshell.nl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23AD30-3471-4D22-8BA5-C5F17D12DAF9}"/>
              </a:ext>
            </a:extLst>
          </p:cNvPr>
          <p:cNvGrpSpPr/>
          <p:nvPr/>
        </p:nvGrpSpPr>
        <p:grpSpPr>
          <a:xfrm>
            <a:off x="9963623" y="4012087"/>
            <a:ext cx="426720" cy="426720"/>
            <a:chOff x="13160210" y="1464431"/>
            <a:chExt cx="426720" cy="426720"/>
          </a:xfrm>
        </p:grpSpPr>
        <p:sp>
          <p:nvSpPr>
            <p:cNvPr id="25" name="Ovaal 19">
              <a:extLst>
                <a:ext uri="{FF2B5EF4-FFF2-40B4-BE49-F238E27FC236}">
                  <a16:creationId xmlns:a16="http://schemas.microsoft.com/office/drawing/2014/main" id="{6D1873BA-5471-41CD-A4B8-0BB17D389B11}"/>
                </a:ext>
              </a:extLst>
            </p:cNvPr>
            <p:cNvSpPr/>
            <p:nvPr/>
          </p:nvSpPr>
          <p:spPr>
            <a:xfrm>
              <a:off x="13160210" y="1464431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6" name="Driehoek 21">
              <a:extLst>
                <a:ext uri="{FF2B5EF4-FFF2-40B4-BE49-F238E27FC236}">
                  <a16:creationId xmlns:a16="http://schemas.microsoft.com/office/drawing/2014/main" id="{B9E398C8-770E-46F2-992A-3D8734C9AE83}"/>
                </a:ext>
              </a:extLst>
            </p:cNvPr>
            <p:cNvSpPr/>
            <p:nvPr/>
          </p:nvSpPr>
          <p:spPr>
            <a:xfrm rot="5400000">
              <a:off x="13311131" y="1606945"/>
              <a:ext cx="156783" cy="148430"/>
            </a:xfrm>
            <a:prstGeom prst="triangle">
              <a:avLst>
                <a:gd name="adj" fmla="val 618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E601FE-C72E-4EDF-91AE-7098D3CA884B}"/>
              </a:ext>
            </a:extLst>
          </p:cNvPr>
          <p:cNvGrpSpPr/>
          <p:nvPr/>
        </p:nvGrpSpPr>
        <p:grpSpPr>
          <a:xfrm>
            <a:off x="10325188" y="5147906"/>
            <a:ext cx="426720" cy="426720"/>
            <a:chOff x="13160210" y="1464431"/>
            <a:chExt cx="426720" cy="426720"/>
          </a:xfrm>
        </p:grpSpPr>
        <p:sp>
          <p:nvSpPr>
            <p:cNvPr id="28" name="Ovaal 19">
              <a:extLst>
                <a:ext uri="{FF2B5EF4-FFF2-40B4-BE49-F238E27FC236}">
                  <a16:creationId xmlns:a16="http://schemas.microsoft.com/office/drawing/2014/main" id="{A83D28E5-3F85-47BE-B03C-9A7A760FD80C}"/>
                </a:ext>
              </a:extLst>
            </p:cNvPr>
            <p:cNvSpPr/>
            <p:nvPr/>
          </p:nvSpPr>
          <p:spPr>
            <a:xfrm>
              <a:off x="13160210" y="1464431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9" name="Driehoek 21">
              <a:extLst>
                <a:ext uri="{FF2B5EF4-FFF2-40B4-BE49-F238E27FC236}">
                  <a16:creationId xmlns:a16="http://schemas.microsoft.com/office/drawing/2014/main" id="{56708092-2315-4793-9F5D-107DEE1B2028}"/>
                </a:ext>
              </a:extLst>
            </p:cNvPr>
            <p:cNvSpPr/>
            <p:nvPr/>
          </p:nvSpPr>
          <p:spPr>
            <a:xfrm rot="5400000">
              <a:off x="13311131" y="1606945"/>
              <a:ext cx="156783" cy="148430"/>
            </a:xfrm>
            <a:prstGeom prst="triangle">
              <a:avLst>
                <a:gd name="adj" fmla="val 618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</p:grpSp>
    </p:spTree>
    <p:extLst>
      <p:ext uri="{BB962C8B-B14F-4D97-AF65-F5344CB8AC3E}">
        <p14:creationId xmlns:p14="http://schemas.microsoft.com/office/powerpoint/2010/main" val="41790765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949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ts val="4260"/>
              </a:lnSpc>
            </a:pPr>
            <a:r>
              <a:rPr lang="en-GB"/>
              <a:t>      5 </a:t>
            </a:r>
            <a:r>
              <a:rPr lang="en-GB" err="1"/>
              <a:t>punten</a:t>
            </a:r>
            <a:r>
              <a:rPr lang="en-GB"/>
              <a:t> om </a:t>
            </a:r>
            <a:r>
              <a:rPr lang="en-GB" err="1"/>
              <a:t>te</a:t>
            </a:r>
            <a:r>
              <a:rPr lang="en-GB"/>
              <a:t> </a:t>
            </a:r>
            <a:r>
              <a:rPr lang="en-GB" err="1"/>
              <a:t>onthouden</a:t>
            </a:r>
            <a:endParaRPr lang="en-GB"/>
          </a:p>
          <a:p>
            <a:pPr>
              <a:lnSpc>
                <a:spcPts val="4260"/>
              </a:lnSpc>
            </a:pPr>
            <a:r>
              <a:rPr lang="en-GB"/>
              <a:t>			</a:t>
            </a:r>
            <a:r>
              <a:rPr lang="en-GB" err="1"/>
              <a:t>Onze</a:t>
            </a:r>
            <a:r>
              <a:rPr lang="en-GB"/>
              <a:t> </a:t>
            </a:r>
            <a:r>
              <a:rPr lang="en-GB" err="1"/>
              <a:t>nieuwe</a:t>
            </a:r>
            <a:r>
              <a:rPr lang="en-GB"/>
              <a:t> </a:t>
            </a:r>
            <a:r>
              <a:rPr lang="en-GB" err="1"/>
              <a:t>pensioenregeling</a:t>
            </a:r>
            <a:endParaRPr lang="en-GB"/>
          </a:p>
          <a:p>
            <a:pPr>
              <a:lnSpc>
                <a:spcPts val="4260"/>
              </a:lnSpc>
            </a:pPr>
            <a:r>
              <a:rPr lang="en-GB"/>
              <a:t>			De </a:t>
            </a:r>
            <a:r>
              <a:rPr lang="en-GB" err="1"/>
              <a:t>transitie</a:t>
            </a:r>
            <a:r>
              <a:rPr lang="en-GB"/>
              <a:t> van SNPS</a:t>
            </a:r>
          </a:p>
          <a:p>
            <a:pPr>
              <a:lnSpc>
                <a:spcPts val="4260"/>
              </a:lnSpc>
            </a:pPr>
            <a:r>
              <a:rPr lang="en-GB"/>
              <a:t>			De </a:t>
            </a:r>
            <a:r>
              <a:rPr lang="en-GB" err="1"/>
              <a:t>transitie</a:t>
            </a:r>
            <a:r>
              <a:rPr lang="en-GB"/>
              <a:t> van SSPF</a:t>
            </a:r>
          </a:p>
          <a:p>
            <a:pPr>
              <a:lnSpc>
                <a:spcPts val="4260"/>
              </a:lnSpc>
            </a:pPr>
            <a:r>
              <a:rPr lang="en-GB"/>
              <a:t>			Wat </a:t>
            </a:r>
            <a:r>
              <a:rPr lang="en-GB" err="1"/>
              <a:t>kan</a:t>
            </a:r>
            <a:r>
              <a:rPr lang="en-GB"/>
              <a:t> </a:t>
            </a:r>
            <a:r>
              <a:rPr lang="en-GB" err="1"/>
              <a:t>dit</a:t>
            </a:r>
            <a:r>
              <a:rPr lang="en-GB"/>
              <a:t>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mij</a:t>
            </a:r>
            <a:r>
              <a:rPr lang="en-GB"/>
              <a:t> </a:t>
            </a:r>
            <a:r>
              <a:rPr lang="en-GB" err="1"/>
              <a:t>betekenen</a:t>
            </a:r>
            <a:r>
              <a:rPr lang="en-GB"/>
              <a:t>?</a:t>
            </a:r>
            <a:br>
              <a:rPr lang="en-GB"/>
            </a:br>
            <a:r>
              <a:rPr lang="en-GB"/>
              <a:t>			Next steps</a:t>
            </a:r>
            <a:br>
              <a:rPr lang="en-GB"/>
            </a:br>
            <a:r>
              <a:rPr lang="en-GB"/>
              <a:t>			Meer </a:t>
            </a:r>
            <a:r>
              <a:rPr lang="en-GB" err="1"/>
              <a:t>informatie</a:t>
            </a:r>
            <a:r>
              <a:rPr lang="en-GB"/>
              <a:t> en Q&amp;A </a:t>
            </a:r>
          </a:p>
          <a:p>
            <a:br>
              <a:rPr lang="en-GB"/>
            </a:br>
            <a:br>
              <a:rPr lang="en-GB"/>
            </a:br>
            <a:r>
              <a:rPr lang="en-GB"/>
              <a:t>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3</a:t>
            </a:fld>
            <a:endParaRPr lang="en-GB" noProof="1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BABF16B7-76D1-4BA9-B385-0391480A3B88}"/>
              </a:ext>
            </a:extLst>
          </p:cNvPr>
          <p:cNvSpPr/>
          <p:nvPr/>
        </p:nvSpPr>
        <p:spPr>
          <a:xfrm>
            <a:off x="813162" y="1690103"/>
            <a:ext cx="366404" cy="366404"/>
          </a:xfrm>
          <a:prstGeom prst="rect">
            <a:avLst/>
          </a:prstGeom>
          <a:solidFill>
            <a:srgbClr val="641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021F80A3-D53C-44F2-B81B-C617AC914620}"/>
              </a:ext>
            </a:extLst>
          </p:cNvPr>
          <p:cNvSpPr/>
          <p:nvPr/>
        </p:nvSpPr>
        <p:spPr>
          <a:xfrm>
            <a:off x="813160" y="2730532"/>
            <a:ext cx="366405" cy="36640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2CFAD149-97AE-EEDF-7EB3-DB3F5DEEF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8012" y="2460649"/>
            <a:ext cx="2991108" cy="372379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BF77CB0-C57E-0640-1C08-616D529351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89" y="3876164"/>
            <a:ext cx="410892" cy="41089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E1EB798-66F0-1552-4F13-5079A4CF7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6" y="1746033"/>
            <a:ext cx="253980" cy="2539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A37071-8A2D-B8FA-B0AC-FB741806BBF2}"/>
              </a:ext>
            </a:extLst>
          </p:cNvPr>
          <p:cNvSpPr/>
          <p:nvPr/>
        </p:nvSpPr>
        <p:spPr>
          <a:xfrm>
            <a:off x="813161" y="2208051"/>
            <a:ext cx="366405" cy="366405"/>
          </a:xfrm>
          <a:prstGeom prst="rect">
            <a:avLst/>
          </a:prstGeom>
          <a:solidFill>
            <a:srgbClr val="B8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3" name="Rechthoek 6">
            <a:extLst>
              <a:ext uri="{FF2B5EF4-FFF2-40B4-BE49-F238E27FC236}">
                <a16:creationId xmlns:a16="http://schemas.microsoft.com/office/drawing/2014/main" id="{6613E654-6D20-46BF-963A-296ADF67FA82}"/>
              </a:ext>
            </a:extLst>
          </p:cNvPr>
          <p:cNvSpPr/>
          <p:nvPr/>
        </p:nvSpPr>
        <p:spPr>
          <a:xfrm>
            <a:off x="813159" y="3284932"/>
            <a:ext cx="366405" cy="366405"/>
          </a:xfrm>
          <a:prstGeom prst="rect">
            <a:avLst/>
          </a:prstGeom>
          <a:solidFill>
            <a:srgbClr val="99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7CF20-3B14-4031-BC32-69D51E922226}"/>
              </a:ext>
            </a:extLst>
          </p:cNvPr>
          <p:cNvSpPr/>
          <p:nvPr/>
        </p:nvSpPr>
        <p:spPr>
          <a:xfrm>
            <a:off x="606210" y="5469520"/>
            <a:ext cx="507960" cy="507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10" name="Rechthoek 6">
            <a:extLst>
              <a:ext uri="{FF2B5EF4-FFF2-40B4-BE49-F238E27FC236}">
                <a16:creationId xmlns:a16="http://schemas.microsoft.com/office/drawing/2014/main" id="{76F09DAD-4C5A-0D71-1D93-1F8694438284}"/>
              </a:ext>
            </a:extLst>
          </p:cNvPr>
          <p:cNvSpPr/>
          <p:nvPr/>
        </p:nvSpPr>
        <p:spPr>
          <a:xfrm>
            <a:off x="813159" y="3839332"/>
            <a:ext cx="366405" cy="366405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76367042-72A1-00C9-042E-3EF231BAEF96}"/>
              </a:ext>
            </a:extLst>
          </p:cNvPr>
          <p:cNvSpPr/>
          <p:nvPr/>
        </p:nvSpPr>
        <p:spPr>
          <a:xfrm>
            <a:off x="813158" y="4393732"/>
            <a:ext cx="366405" cy="3664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6">
            <a:extLst>
              <a:ext uri="{FF2B5EF4-FFF2-40B4-BE49-F238E27FC236}">
                <a16:creationId xmlns:a16="http://schemas.microsoft.com/office/drawing/2014/main" id="{58E95B31-B8D0-DF8C-5897-F4694419D426}"/>
              </a:ext>
            </a:extLst>
          </p:cNvPr>
          <p:cNvSpPr/>
          <p:nvPr/>
        </p:nvSpPr>
        <p:spPr>
          <a:xfrm>
            <a:off x="813158" y="4948132"/>
            <a:ext cx="366405" cy="36640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8F727-02CF-44B5-85F9-4F03775028ED}"/>
              </a:ext>
            </a:extLst>
          </p:cNvPr>
          <p:cNvSpPr txBox="1"/>
          <p:nvPr/>
        </p:nvSpPr>
        <p:spPr bwMode="auto">
          <a:xfrm>
            <a:off x="908434" y="4891882"/>
            <a:ext cx="258047" cy="390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2" name="Afbeelding 10">
            <a:extLst>
              <a:ext uri="{FF2B5EF4-FFF2-40B4-BE49-F238E27FC236}">
                <a16:creationId xmlns:a16="http://schemas.microsoft.com/office/drawing/2014/main" id="{A79443D3-26BA-48CF-B8A8-C134D60A80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61" y="4470360"/>
            <a:ext cx="291242" cy="20057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0A763BC-E523-5B0D-20A0-AF2F1A065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90" y="2254010"/>
            <a:ext cx="245651" cy="27372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41BEC5-F0DD-64C1-1237-7CFA42D9A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47" y="3333996"/>
            <a:ext cx="304742" cy="264644"/>
          </a:xfrm>
          <a:prstGeom prst="rect">
            <a:avLst/>
          </a:prstGeom>
          <a:solidFill>
            <a:srgbClr val="99D8E1"/>
          </a:solidFill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299AAF0-36EF-9EA5-9BB1-A3D176743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178" y="2775030"/>
            <a:ext cx="304742" cy="26464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477BF7-064B-5A53-8031-5CD52CD3F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28" y="3922593"/>
            <a:ext cx="279381" cy="1887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Graphics, grafische vormgeving, symbool&#10;&#10;Automatisch gegenereerde beschrijving">
            <a:extLst>
              <a:ext uri="{FF2B5EF4-FFF2-40B4-BE49-F238E27FC236}">
                <a16:creationId xmlns:a16="http://schemas.microsoft.com/office/drawing/2014/main" id="{2A94929B-5293-FBA1-11B4-9A3C022E7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43357"/>
            <a:ext cx="8489950" cy="4363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60EA5D-22EF-7C02-83B8-E4623913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39" y="639229"/>
            <a:ext cx="11171238" cy="752475"/>
          </a:xfrm>
        </p:spPr>
        <p:txBody>
          <a:bodyPr/>
          <a:lstStyle/>
          <a:p>
            <a:r>
              <a:rPr lang="en-US"/>
              <a:t>Het </a:t>
            </a:r>
            <a:r>
              <a:rPr lang="en-US" err="1"/>
              <a:t>proces</a:t>
            </a:r>
            <a:r>
              <a:rPr lang="en-US"/>
              <a:t> – </a:t>
            </a:r>
            <a:br>
              <a:rPr lang="en-US"/>
            </a:br>
            <a:r>
              <a:rPr lang="en-US" err="1"/>
              <a:t>B</a:t>
            </a:r>
            <a:r>
              <a:rPr lang="en-US" sz="2000" err="1"/>
              <a:t>elangrijke</a:t>
            </a:r>
            <a:r>
              <a:rPr lang="en-US" sz="2000"/>
              <a:t> </a:t>
            </a:r>
            <a:r>
              <a:rPr lang="en-US" sz="2000" err="1"/>
              <a:t>stappen</a:t>
            </a:r>
            <a:r>
              <a:rPr lang="en-US" sz="2000"/>
              <a:t> </a:t>
            </a:r>
            <a:r>
              <a:rPr lang="en-US" sz="2000" err="1"/>
              <a:t>gezet</a:t>
            </a:r>
            <a:r>
              <a:rPr lang="en-US" sz="2000"/>
              <a:t>, </a:t>
            </a:r>
            <a:r>
              <a:rPr lang="en-US" sz="2000" err="1"/>
              <a:t>nog</a:t>
            </a:r>
            <a:r>
              <a:rPr lang="en-US" sz="2000"/>
              <a:t> </a:t>
            </a:r>
            <a:r>
              <a:rPr lang="en-US" sz="2000" err="1"/>
              <a:t>lange</a:t>
            </a:r>
            <a:r>
              <a:rPr lang="en-US" sz="2000"/>
              <a:t> </a:t>
            </a:r>
            <a:r>
              <a:rPr lang="en-US" sz="2000" err="1"/>
              <a:t>weg</a:t>
            </a:r>
            <a:r>
              <a:rPr lang="en-US" sz="2000"/>
              <a:t> </a:t>
            </a:r>
            <a:r>
              <a:rPr lang="en-US" sz="2000" err="1"/>
              <a:t>te</a:t>
            </a:r>
            <a:r>
              <a:rPr lang="en-US" sz="2000"/>
              <a:t> </a:t>
            </a:r>
            <a:r>
              <a:rPr lang="en-US" sz="2000" err="1"/>
              <a:t>gaan</a:t>
            </a:r>
            <a:r>
              <a:rPr lang="en-US" sz="2000"/>
              <a:t>  </a:t>
            </a:r>
            <a:endParaRPr lang="en-NL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3B09B73E-C0BD-486C-39CE-D7E835F29383}"/>
              </a:ext>
            </a:extLst>
          </p:cNvPr>
          <p:cNvSpPr txBox="1"/>
          <p:nvPr/>
        </p:nvSpPr>
        <p:spPr bwMode="auto">
          <a:xfrm>
            <a:off x="508000" y="2311246"/>
            <a:ext cx="2104842" cy="5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juni 2019</a:t>
            </a:r>
            <a:b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Pensioenakkoord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82478681-7D11-2C18-A157-E75CF93EFC50}"/>
              </a:ext>
            </a:extLst>
          </p:cNvPr>
          <p:cNvSpPr txBox="1"/>
          <p:nvPr/>
        </p:nvSpPr>
        <p:spPr bwMode="auto">
          <a:xfrm>
            <a:off x="2525757" y="2314721"/>
            <a:ext cx="2941863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juli 2023</a:t>
            </a:r>
            <a:b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Inwerkingtreding </a:t>
            </a:r>
          </a:p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Wet toekomst Pensioenen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BDE07852-E8CE-BD40-7516-EE762CAF8AC3}"/>
              </a:ext>
            </a:extLst>
          </p:cNvPr>
          <p:cNvSpPr txBox="1"/>
          <p:nvPr/>
        </p:nvSpPr>
        <p:spPr bwMode="auto">
          <a:xfrm>
            <a:off x="5562465" y="2314721"/>
            <a:ext cx="2104842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Zomer 2023</a:t>
            </a:r>
            <a:b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Start formele consultatie met COR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532B57B3-B1BD-90F3-F38C-B65927B34B63}"/>
              </a:ext>
            </a:extLst>
          </p:cNvPr>
          <p:cNvSpPr txBox="1"/>
          <p:nvPr/>
        </p:nvSpPr>
        <p:spPr bwMode="auto">
          <a:xfrm>
            <a:off x="8853792" y="418533"/>
            <a:ext cx="3207579" cy="11563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Q1 2024</a:t>
            </a:r>
            <a:b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Akkoord op hoofdlijnen met </a:t>
            </a:r>
            <a:b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COR / start </a:t>
            </a:r>
            <a:r>
              <a:rPr kumimoji="0" lang="nl-NL" sz="160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hoorrecht</a:t>
            </a: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60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Voeks</a:t>
            </a: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60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Hoorrechtcommissie</a:t>
            </a: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(VHC)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21B0153-AC50-2F50-04D2-B3D9569E354A}"/>
              </a:ext>
            </a:extLst>
          </p:cNvPr>
          <p:cNvSpPr txBox="1"/>
          <p:nvPr/>
        </p:nvSpPr>
        <p:spPr bwMode="auto">
          <a:xfrm>
            <a:off x="9075898" y="3429000"/>
            <a:ext cx="2763366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mei/juni 2024</a:t>
            </a:r>
            <a:b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</a:rPr>
              <a:t>Toelichting aan deelnemers / afronding formele consultatie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2A1E2A2-002F-760F-A038-D9F81ED4D29C}"/>
              </a:ext>
            </a:extLst>
          </p:cNvPr>
          <p:cNvCxnSpPr/>
          <p:nvPr/>
        </p:nvCxnSpPr>
        <p:spPr>
          <a:xfrm>
            <a:off x="1987957" y="1987547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al 19">
            <a:extLst>
              <a:ext uri="{FF2B5EF4-FFF2-40B4-BE49-F238E27FC236}">
                <a16:creationId xmlns:a16="http://schemas.microsoft.com/office/drawing/2014/main" id="{E0BF036D-07A4-1160-26C8-4D1EE533F4F6}"/>
              </a:ext>
            </a:extLst>
          </p:cNvPr>
          <p:cNvSpPr/>
          <p:nvPr/>
        </p:nvSpPr>
        <p:spPr>
          <a:xfrm>
            <a:off x="1915852" y="1902661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C8179D04-8367-1F1E-8CC0-200B99CC1F51}"/>
              </a:ext>
            </a:extLst>
          </p:cNvPr>
          <p:cNvCxnSpPr/>
          <p:nvPr/>
        </p:nvCxnSpPr>
        <p:spPr>
          <a:xfrm>
            <a:off x="4478708" y="1998779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al 21">
            <a:extLst>
              <a:ext uri="{FF2B5EF4-FFF2-40B4-BE49-F238E27FC236}">
                <a16:creationId xmlns:a16="http://schemas.microsoft.com/office/drawing/2014/main" id="{098DA8A3-EE46-318A-A94D-2AB03F45E13B}"/>
              </a:ext>
            </a:extLst>
          </p:cNvPr>
          <p:cNvSpPr/>
          <p:nvPr/>
        </p:nvSpPr>
        <p:spPr>
          <a:xfrm>
            <a:off x="4406603" y="191389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9B60445-32E8-6ACF-D55D-2C8E446C77AA}"/>
              </a:ext>
            </a:extLst>
          </p:cNvPr>
          <p:cNvCxnSpPr/>
          <p:nvPr/>
        </p:nvCxnSpPr>
        <p:spPr>
          <a:xfrm>
            <a:off x="7002398" y="1998779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A9F7D783-F435-DE9F-D341-36F4AE8961A9}"/>
              </a:ext>
            </a:extLst>
          </p:cNvPr>
          <p:cNvSpPr/>
          <p:nvPr/>
        </p:nvSpPr>
        <p:spPr>
          <a:xfrm>
            <a:off x="6930293" y="191389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B4690EF7-9D60-CB70-E48F-61108592028A}"/>
              </a:ext>
            </a:extLst>
          </p:cNvPr>
          <p:cNvCxnSpPr>
            <a:cxnSpLocks/>
          </p:cNvCxnSpPr>
          <p:nvPr/>
        </p:nvCxnSpPr>
        <p:spPr>
          <a:xfrm flipH="1">
            <a:off x="8546434" y="1432120"/>
            <a:ext cx="378592" cy="3362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al 25">
            <a:extLst>
              <a:ext uri="{FF2B5EF4-FFF2-40B4-BE49-F238E27FC236}">
                <a16:creationId xmlns:a16="http://schemas.microsoft.com/office/drawing/2014/main" id="{9DABBADB-89D9-9F3D-115C-E339863F5153}"/>
              </a:ext>
            </a:extLst>
          </p:cNvPr>
          <p:cNvSpPr/>
          <p:nvPr/>
        </p:nvSpPr>
        <p:spPr>
          <a:xfrm>
            <a:off x="8478991" y="1674656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4AFF6D72-84C2-9201-E095-BB9C0F20E1F2}"/>
              </a:ext>
            </a:extLst>
          </p:cNvPr>
          <p:cNvCxnSpPr>
            <a:cxnSpLocks/>
          </p:cNvCxnSpPr>
          <p:nvPr/>
        </p:nvCxnSpPr>
        <p:spPr>
          <a:xfrm flipH="1" flipV="1">
            <a:off x="8967639" y="3270100"/>
            <a:ext cx="403301" cy="26996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Ovaal 31">
            <a:extLst>
              <a:ext uri="{FF2B5EF4-FFF2-40B4-BE49-F238E27FC236}">
                <a16:creationId xmlns:a16="http://schemas.microsoft.com/office/drawing/2014/main" id="{B1EA1D3E-D6FF-E5C2-08DF-5055866A8A88}"/>
              </a:ext>
            </a:extLst>
          </p:cNvPr>
          <p:cNvSpPr/>
          <p:nvPr/>
        </p:nvSpPr>
        <p:spPr>
          <a:xfrm>
            <a:off x="8767836" y="3078371"/>
            <a:ext cx="314380" cy="314380"/>
          </a:xfrm>
          <a:prstGeom prst="ellipse">
            <a:avLst/>
          </a:prstGeom>
          <a:solidFill>
            <a:srgbClr val="DD1D21"/>
          </a:solidFill>
          <a:ln>
            <a:solidFill>
              <a:srgbClr val="DD1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58D7CFCB-A1B4-6365-AB3A-432B989B5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0343" y="6469200"/>
            <a:ext cx="1440000" cy="2376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juni 2024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53" name="Slide Number Placeholder 4">
            <a:extLst>
              <a:ext uri="{FF2B5EF4-FFF2-40B4-BE49-F238E27FC236}">
                <a16:creationId xmlns:a16="http://schemas.microsoft.com/office/drawing/2014/main" id="{EDC0735C-3331-6192-6AAF-4054F3B85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69199"/>
            <a:ext cx="355564" cy="237600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9612796F-7BB6-A88B-C399-2CA314615720}"/>
              </a:ext>
            </a:extLst>
          </p:cNvPr>
          <p:cNvSpPr txBox="1"/>
          <p:nvPr/>
        </p:nvSpPr>
        <p:spPr bwMode="auto">
          <a:xfrm>
            <a:off x="4876316" y="4085079"/>
            <a:ext cx="3566325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Eind juni 2024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Shell NL deelt de transitieplannen 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met de pensioenfondsen</a:t>
            </a: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9958D126-2A94-508A-385B-B0A3B8A0237F}"/>
              </a:ext>
            </a:extLst>
          </p:cNvPr>
          <p:cNvSpPr txBox="1"/>
          <p:nvPr/>
        </p:nvSpPr>
        <p:spPr bwMode="auto">
          <a:xfrm>
            <a:off x="352736" y="3642495"/>
            <a:ext cx="2104842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Pensioenfondsen beoordelen</a:t>
            </a:r>
          </a:p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transitieplannen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6B36D131-2D15-C8D2-545D-1F3CAAD6A71B}"/>
              </a:ext>
            </a:extLst>
          </p:cNvPr>
          <p:cNvSpPr txBox="1"/>
          <p:nvPr/>
        </p:nvSpPr>
        <p:spPr bwMode="auto">
          <a:xfrm>
            <a:off x="566829" y="5322230"/>
            <a:ext cx="2104842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Eind 2024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Besluit pensioenfondsen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F1A28175-541F-7AA0-E75F-18FEB443C091}"/>
              </a:ext>
            </a:extLst>
          </p:cNvPr>
          <p:cNvSpPr txBox="1"/>
          <p:nvPr/>
        </p:nvSpPr>
        <p:spPr bwMode="auto">
          <a:xfrm>
            <a:off x="5471941" y="5922692"/>
            <a:ext cx="2104842" cy="5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1 januari 2026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Overgang voor SNPS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602F83B7-D501-0798-E181-A93970BFBF88}"/>
              </a:ext>
            </a:extLst>
          </p:cNvPr>
          <p:cNvSpPr/>
          <p:nvPr/>
        </p:nvSpPr>
        <p:spPr>
          <a:xfrm>
            <a:off x="8546434" y="6271568"/>
            <a:ext cx="2615187" cy="44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D979DECB-B979-F832-54E8-829C2F8A5AA2}"/>
              </a:ext>
            </a:extLst>
          </p:cNvPr>
          <p:cNvSpPr txBox="1"/>
          <p:nvPr/>
        </p:nvSpPr>
        <p:spPr bwMode="auto">
          <a:xfrm>
            <a:off x="8536644" y="5936489"/>
            <a:ext cx="2104842" cy="5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1 januari 2027</a:t>
            </a:r>
            <a:b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Overgang voor SSPF</a:t>
            </a:r>
          </a:p>
        </p:txBody>
      </p: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02B514E2-AAD0-5E75-5848-7D71E4BE8B5A}"/>
              </a:ext>
            </a:extLst>
          </p:cNvPr>
          <p:cNvCxnSpPr/>
          <p:nvPr/>
        </p:nvCxnSpPr>
        <p:spPr>
          <a:xfrm>
            <a:off x="6574069" y="5532735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>
            <a:extLst>
              <a:ext uri="{FF2B5EF4-FFF2-40B4-BE49-F238E27FC236}">
                <a16:creationId xmlns:a16="http://schemas.microsoft.com/office/drawing/2014/main" id="{92EC2FC7-3445-60EB-CB50-703F962089D5}"/>
              </a:ext>
            </a:extLst>
          </p:cNvPr>
          <p:cNvSpPr/>
          <p:nvPr/>
        </p:nvSpPr>
        <p:spPr>
          <a:xfrm>
            <a:off x="6501964" y="5447849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3349036D-CA64-D0E4-FE94-0C1CD652D2C7}"/>
              </a:ext>
            </a:extLst>
          </p:cNvPr>
          <p:cNvCxnSpPr/>
          <p:nvPr/>
        </p:nvCxnSpPr>
        <p:spPr>
          <a:xfrm>
            <a:off x="9455458" y="5557389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al 62">
            <a:extLst>
              <a:ext uri="{FF2B5EF4-FFF2-40B4-BE49-F238E27FC236}">
                <a16:creationId xmlns:a16="http://schemas.microsoft.com/office/drawing/2014/main" id="{B78C38A0-F184-2FD0-74A0-47B0127B17FF}"/>
              </a:ext>
            </a:extLst>
          </p:cNvPr>
          <p:cNvSpPr/>
          <p:nvPr/>
        </p:nvSpPr>
        <p:spPr>
          <a:xfrm>
            <a:off x="9383353" y="547250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FBCD0591-5FCA-701C-BF0B-6FDAD8C715B0}"/>
              </a:ext>
            </a:extLst>
          </p:cNvPr>
          <p:cNvCxnSpPr>
            <a:cxnSpLocks/>
          </p:cNvCxnSpPr>
          <p:nvPr/>
        </p:nvCxnSpPr>
        <p:spPr>
          <a:xfrm>
            <a:off x="2341607" y="3910848"/>
            <a:ext cx="330064" cy="2823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al 64">
            <a:extLst>
              <a:ext uri="{FF2B5EF4-FFF2-40B4-BE49-F238E27FC236}">
                <a16:creationId xmlns:a16="http://schemas.microsoft.com/office/drawing/2014/main" id="{0929D9E6-7339-9FB0-7526-AA3147C77191}"/>
              </a:ext>
            </a:extLst>
          </p:cNvPr>
          <p:cNvSpPr/>
          <p:nvPr/>
        </p:nvSpPr>
        <p:spPr>
          <a:xfrm>
            <a:off x="2604228" y="409947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513E8A4B-BD9D-405E-B49A-FCBD21D7889D}"/>
              </a:ext>
            </a:extLst>
          </p:cNvPr>
          <p:cNvCxnSpPr>
            <a:cxnSpLocks/>
          </p:cNvCxnSpPr>
          <p:nvPr/>
        </p:nvCxnSpPr>
        <p:spPr>
          <a:xfrm flipV="1">
            <a:off x="2425147" y="5160637"/>
            <a:ext cx="369882" cy="2478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D166F046-2DE8-CBED-AE6B-9BF7347F4A07}"/>
              </a:ext>
            </a:extLst>
          </p:cNvPr>
          <p:cNvCxnSpPr/>
          <p:nvPr/>
        </p:nvCxnSpPr>
        <p:spPr>
          <a:xfrm>
            <a:off x="6668912" y="3709264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al 70">
            <a:extLst>
              <a:ext uri="{FF2B5EF4-FFF2-40B4-BE49-F238E27FC236}">
                <a16:creationId xmlns:a16="http://schemas.microsoft.com/office/drawing/2014/main" id="{09AD4868-46E0-1636-A026-12D8DFA06D6D}"/>
              </a:ext>
            </a:extLst>
          </p:cNvPr>
          <p:cNvSpPr/>
          <p:nvPr/>
        </p:nvSpPr>
        <p:spPr>
          <a:xfrm>
            <a:off x="6596807" y="3624378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7" name="Ovaal 66">
            <a:extLst>
              <a:ext uri="{FF2B5EF4-FFF2-40B4-BE49-F238E27FC236}">
                <a16:creationId xmlns:a16="http://schemas.microsoft.com/office/drawing/2014/main" id="{157637B3-E844-1BF4-23BB-E8B0043F2C64}"/>
              </a:ext>
            </a:extLst>
          </p:cNvPr>
          <p:cNvSpPr/>
          <p:nvPr/>
        </p:nvSpPr>
        <p:spPr>
          <a:xfrm>
            <a:off x="2721514" y="5063571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8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FC33-1A4B-1E31-23C0-7916EE54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684000" cy="752475"/>
          </a:xfrm>
        </p:spPr>
        <p:txBody>
          <a:bodyPr/>
          <a:lstStyle/>
          <a:p>
            <a:r>
              <a:rPr lang="en-US">
                <a:latin typeface="ShellBold"/>
              </a:rPr>
              <a:t>5 </a:t>
            </a:r>
            <a:r>
              <a:rPr lang="en-US" err="1">
                <a:latin typeface="ShellBold"/>
              </a:rPr>
              <a:t>punten</a:t>
            </a:r>
            <a:r>
              <a:rPr lang="en-US">
                <a:latin typeface="ShellBold"/>
              </a:rPr>
              <a:t> om </a:t>
            </a:r>
            <a:r>
              <a:rPr lang="en-US" err="1">
                <a:latin typeface="ShellBold"/>
              </a:rPr>
              <a:t>te</a:t>
            </a:r>
            <a:r>
              <a:rPr lang="en-US">
                <a:latin typeface="ShellBold"/>
              </a:rPr>
              <a:t> </a:t>
            </a:r>
            <a:r>
              <a:rPr lang="en-US" err="1">
                <a:latin typeface="ShellBold"/>
              </a:rPr>
              <a:t>onthouden</a:t>
            </a:r>
            <a:endParaRPr lang="en-NL">
              <a:solidFill>
                <a:srgbClr val="009EB4"/>
              </a:solidFill>
              <a:latin typeface="ShellBol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3C2C-13F2-3588-0D4F-3374E4D35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45464-889B-D278-5406-AF84453B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F8C9207-9962-9DCE-1F71-FBDE65E1D741}"/>
              </a:ext>
            </a:extLst>
          </p:cNvPr>
          <p:cNvSpPr/>
          <p:nvPr/>
        </p:nvSpPr>
        <p:spPr>
          <a:xfrm>
            <a:off x="508000" y="1465275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D4E2800-6486-704F-5339-7E3466CFBD31}"/>
              </a:ext>
            </a:extLst>
          </p:cNvPr>
          <p:cNvSpPr/>
          <p:nvPr/>
        </p:nvSpPr>
        <p:spPr>
          <a:xfrm>
            <a:off x="508000" y="2420562"/>
            <a:ext cx="818995" cy="818995"/>
          </a:xfrm>
          <a:prstGeom prst="rect">
            <a:avLst/>
          </a:prstGeom>
          <a:solidFill>
            <a:srgbClr val="CC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D19F84A-C1AC-2B99-51B2-9B440A6C3BD4}"/>
              </a:ext>
            </a:extLst>
          </p:cNvPr>
          <p:cNvSpPr txBox="1"/>
          <p:nvPr/>
        </p:nvSpPr>
        <p:spPr bwMode="auto">
          <a:xfrm>
            <a:off x="713678" y="1317535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DDE0835-5CC7-A292-0897-0235D9A25F19}"/>
              </a:ext>
            </a:extLst>
          </p:cNvPr>
          <p:cNvSpPr txBox="1"/>
          <p:nvPr/>
        </p:nvSpPr>
        <p:spPr bwMode="auto">
          <a:xfrm>
            <a:off x="698810" y="2299178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A3203-1C59-2646-6BA7-8397D89B7D82}"/>
              </a:ext>
            </a:extLst>
          </p:cNvPr>
          <p:cNvSpPr/>
          <p:nvPr/>
        </p:nvSpPr>
        <p:spPr>
          <a:xfrm>
            <a:off x="1538868" y="146527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err="1">
                <a:solidFill>
                  <a:schemeClr val="tx1"/>
                </a:solidFill>
              </a:rPr>
              <a:t>Voor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alle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medewerkers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in NL een </a:t>
            </a:r>
            <a:r>
              <a:rPr lang="en-US" sz="1600" err="1">
                <a:solidFill>
                  <a:schemeClr val="tx1"/>
                </a:solidFill>
              </a:rPr>
              <a:t>goede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nieuwe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regeling</a:t>
            </a:r>
            <a:r>
              <a:rPr lang="en-US" sz="1600">
                <a:solidFill>
                  <a:schemeClr val="tx1"/>
                </a:solidFill>
              </a:rPr>
              <a:t>. </a:t>
            </a:r>
            <a:r>
              <a:rPr lang="en-US" sz="1600" err="1">
                <a:solidFill>
                  <a:schemeClr val="tx1"/>
                </a:solidFill>
              </a:rPr>
              <a:t>Premie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werkgever</a:t>
            </a:r>
            <a:r>
              <a:rPr lang="en-US" sz="1600">
                <a:solidFill>
                  <a:schemeClr val="tx1"/>
                </a:solidFill>
              </a:rPr>
              <a:t> is </a:t>
            </a:r>
            <a:r>
              <a:rPr lang="en-US" sz="1600" b="1" err="1">
                <a:solidFill>
                  <a:schemeClr val="tx1"/>
                </a:solidFill>
              </a:rPr>
              <a:t>ruim</a:t>
            </a:r>
            <a:r>
              <a:rPr lang="en-US" sz="1600" b="1">
                <a:solidFill>
                  <a:schemeClr val="tx1"/>
                </a:solidFill>
              </a:rPr>
              <a:t> 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10% </a:t>
            </a:r>
            <a:r>
              <a:rPr lang="en-US" sz="1600" b="1" err="1">
                <a:solidFill>
                  <a:schemeClr val="tx1"/>
                </a:solidFill>
                <a:latin typeface="+mj-lt"/>
              </a:rPr>
              <a:t>hoger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dan in de SNPS-</a:t>
            </a:r>
            <a:r>
              <a:rPr lang="en-US" sz="1600" err="1">
                <a:solidFill>
                  <a:schemeClr val="tx1"/>
                </a:solidFill>
              </a:rPr>
              <a:t>regeling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en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blijvende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betrokkenheid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 Shell Nederland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COR</a:t>
            </a:r>
            <a:r>
              <a:rPr lang="en-US" sz="160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F7E021-4252-473E-F9E5-E8E43F1AB928}"/>
              </a:ext>
            </a:extLst>
          </p:cNvPr>
          <p:cNvSpPr/>
          <p:nvPr/>
        </p:nvSpPr>
        <p:spPr>
          <a:xfrm>
            <a:off x="1538868" y="242891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>
                <a:solidFill>
                  <a:schemeClr val="tx1"/>
                </a:solidFill>
                <a:effectLst/>
              </a:rPr>
              <a:t>Transitie naar het nieuwe pensioenstelsel zorgt voor een </a:t>
            </a:r>
            <a:r>
              <a:rPr lang="nl-NL" sz="1600">
                <a:solidFill>
                  <a:schemeClr val="tx1"/>
                </a:solidFill>
                <a:effectLst/>
                <a:latin typeface="+mj-lt"/>
              </a:rPr>
              <a:t>hoger verwacht pensioen </a:t>
            </a:r>
            <a:r>
              <a:rPr lang="nl-NL" sz="1600">
                <a:solidFill>
                  <a:schemeClr val="tx1"/>
                </a:solidFill>
                <a:effectLst/>
              </a:rPr>
              <a:t>voor alle deelnemers door ruimere fiscale kader.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" name="Rechthoek 9">
            <a:extLst>
              <a:ext uri="{FF2B5EF4-FFF2-40B4-BE49-F238E27FC236}">
                <a16:creationId xmlns:a16="http://schemas.microsoft.com/office/drawing/2014/main" id="{2503B3D5-1F03-FFA3-FE39-726DDBC4C0A9}"/>
              </a:ext>
            </a:extLst>
          </p:cNvPr>
          <p:cNvSpPr/>
          <p:nvPr/>
        </p:nvSpPr>
        <p:spPr>
          <a:xfrm>
            <a:off x="508000" y="3378456"/>
            <a:ext cx="818995" cy="818995"/>
          </a:xfrm>
          <a:prstGeom prst="rect">
            <a:avLst/>
          </a:prstGeom>
          <a:solidFill>
            <a:srgbClr val="89C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6" name="Tekstvak 14">
            <a:extLst>
              <a:ext uri="{FF2B5EF4-FFF2-40B4-BE49-F238E27FC236}">
                <a16:creationId xmlns:a16="http://schemas.microsoft.com/office/drawing/2014/main" id="{577DAF0C-8D5E-4EA7-13A5-35EEFE615057}"/>
              </a:ext>
            </a:extLst>
          </p:cNvPr>
          <p:cNvSpPr txBox="1"/>
          <p:nvPr/>
        </p:nvSpPr>
        <p:spPr bwMode="auto">
          <a:xfrm>
            <a:off x="710001" y="3243073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839F-8FD8-83D7-65A6-3123CEF79D12}"/>
              </a:ext>
            </a:extLst>
          </p:cNvPr>
          <p:cNvSpPr/>
          <p:nvPr/>
        </p:nvSpPr>
        <p:spPr>
          <a:xfrm>
            <a:off x="1538868" y="3386211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err="1">
                <a:solidFill>
                  <a:schemeClr val="tx1"/>
                </a:solidFill>
              </a:rPr>
              <a:t>Eventuele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nadelige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gevolgen</a:t>
            </a:r>
            <a:r>
              <a:rPr lang="en-US" sz="1600">
                <a:solidFill>
                  <a:schemeClr val="tx1"/>
                </a:solidFill>
              </a:rPr>
              <a:t> van de </a:t>
            </a:r>
            <a:r>
              <a:rPr lang="en-US" sz="1600" err="1">
                <a:solidFill>
                  <a:schemeClr val="tx1"/>
                </a:solidFill>
              </a:rPr>
              <a:t>transitie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worden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b="1" err="1">
                <a:solidFill>
                  <a:schemeClr val="tx1"/>
                </a:solidFill>
                <a:latin typeface="+mj-lt"/>
              </a:rPr>
              <a:t>zeer</a:t>
            </a:r>
            <a:r>
              <a:rPr lang="en-US" sz="16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goed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gecompenseerd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96F90F-A080-D79D-C123-2EC9E5367C9D}"/>
              </a:ext>
            </a:extLst>
          </p:cNvPr>
          <p:cNvSpPr/>
          <p:nvPr/>
        </p:nvSpPr>
        <p:spPr>
          <a:xfrm>
            <a:off x="508000" y="4341498"/>
            <a:ext cx="818995" cy="818995"/>
          </a:xfrm>
          <a:prstGeom prst="rect">
            <a:avLst/>
          </a:prstGeom>
          <a:solidFill>
            <a:srgbClr val="B8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2" name="Tekstvak 15">
            <a:extLst>
              <a:ext uri="{FF2B5EF4-FFF2-40B4-BE49-F238E27FC236}">
                <a16:creationId xmlns:a16="http://schemas.microsoft.com/office/drawing/2014/main" id="{6C4F1D05-2C58-A550-7EBD-1E2AC1D0A240}"/>
              </a:ext>
            </a:extLst>
          </p:cNvPr>
          <p:cNvSpPr txBox="1"/>
          <p:nvPr/>
        </p:nvSpPr>
        <p:spPr bwMode="auto">
          <a:xfrm>
            <a:off x="713678" y="422633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FE50D1-CE13-0986-C918-3B6FBD7E17DE}"/>
              </a:ext>
            </a:extLst>
          </p:cNvPr>
          <p:cNvSpPr/>
          <p:nvPr/>
        </p:nvSpPr>
        <p:spPr>
          <a:xfrm>
            <a:off x="1532673" y="4341498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chemeClr val="tx1"/>
                </a:solidFill>
                <a:latin typeface="+mj-lt"/>
              </a:rPr>
              <a:t>Risico’s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veranderen</a:t>
            </a:r>
            <a:r>
              <a:rPr lang="en-US" sz="1600">
                <a:solidFill>
                  <a:schemeClr val="tx1"/>
                </a:solidFill>
              </a:rPr>
              <a:t>, maar je </a:t>
            </a:r>
            <a:r>
              <a:rPr lang="en-US" sz="1600" err="1">
                <a:solidFill>
                  <a:schemeClr val="tx1"/>
                </a:solidFill>
              </a:rPr>
              <a:t>hebt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meer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flexibiliteit</a:t>
            </a:r>
            <a:r>
              <a:rPr lang="en-US" sz="1600">
                <a:solidFill>
                  <a:schemeClr val="tx1"/>
                </a:solidFill>
              </a:rPr>
              <a:t> wat </a:t>
            </a:r>
            <a:r>
              <a:rPr lang="en-US" sz="1600" err="1">
                <a:solidFill>
                  <a:schemeClr val="tx1"/>
                </a:solidFill>
              </a:rPr>
              <a:t>leidt</a:t>
            </a:r>
            <a:r>
              <a:rPr lang="en-US" sz="1600">
                <a:solidFill>
                  <a:schemeClr val="tx1"/>
                </a:solidFill>
              </a:rPr>
              <a:t> tot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kansen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en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mogelijkheden</a:t>
            </a:r>
            <a:r>
              <a:rPr lang="en-US" sz="1600">
                <a:solidFill>
                  <a:schemeClr val="tx1"/>
                </a:solidFill>
              </a:rPr>
              <a:t>; </a:t>
            </a:r>
            <a:r>
              <a:rPr lang="en-US" sz="1600" err="1">
                <a:solidFill>
                  <a:schemeClr val="tx1"/>
                </a:solidFill>
              </a:rPr>
              <a:t>ook</a:t>
            </a:r>
            <a:r>
              <a:rPr lang="en-US" sz="1600">
                <a:solidFill>
                  <a:schemeClr val="tx1"/>
                </a:solidFill>
              </a:rPr>
              <a:t> om </a:t>
            </a:r>
            <a:r>
              <a:rPr lang="en-US" sz="1600" err="1">
                <a:solidFill>
                  <a:schemeClr val="tx1"/>
                </a:solidFill>
              </a:rPr>
              <a:t>risico’s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te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verlagen</a:t>
            </a:r>
            <a:r>
              <a:rPr lang="en-US" sz="160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7" name="Rechthoek 11">
            <a:extLst>
              <a:ext uri="{FF2B5EF4-FFF2-40B4-BE49-F238E27FC236}">
                <a16:creationId xmlns:a16="http://schemas.microsoft.com/office/drawing/2014/main" id="{B8C64DEF-8557-A5A4-8C23-FBAB6021E87D}"/>
              </a:ext>
            </a:extLst>
          </p:cNvPr>
          <p:cNvSpPr/>
          <p:nvPr/>
        </p:nvSpPr>
        <p:spPr>
          <a:xfrm>
            <a:off x="508000" y="5304540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8" name="Tekstvak 16">
            <a:extLst>
              <a:ext uri="{FF2B5EF4-FFF2-40B4-BE49-F238E27FC236}">
                <a16:creationId xmlns:a16="http://schemas.microsoft.com/office/drawing/2014/main" id="{3EECC229-9667-C7D9-C144-B82F31917EE4}"/>
              </a:ext>
            </a:extLst>
          </p:cNvPr>
          <p:cNvSpPr txBox="1"/>
          <p:nvPr/>
        </p:nvSpPr>
        <p:spPr bwMode="auto">
          <a:xfrm>
            <a:off x="709963" y="515741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A6A9E6-72C3-9854-051B-1FBA219AF1F3}"/>
              </a:ext>
            </a:extLst>
          </p:cNvPr>
          <p:cNvSpPr/>
          <p:nvPr/>
        </p:nvSpPr>
        <p:spPr>
          <a:xfrm>
            <a:off x="1532673" y="5308417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err="1">
                <a:solidFill>
                  <a:schemeClr val="tx1"/>
                </a:solidFill>
              </a:rPr>
              <a:t>Bij</a:t>
            </a:r>
            <a:r>
              <a:rPr lang="en-US" sz="1600">
                <a:solidFill>
                  <a:schemeClr val="tx1"/>
                </a:solidFill>
              </a:rPr>
              <a:t> </a:t>
            </a:r>
            <a:r>
              <a:rPr lang="en-US" sz="1600" err="1">
                <a:solidFill>
                  <a:schemeClr val="tx1"/>
                </a:solidFill>
              </a:rPr>
              <a:t>arbeidsongeschiktheid</a:t>
            </a:r>
            <a:r>
              <a:rPr lang="en-US" sz="1600">
                <a:solidFill>
                  <a:schemeClr val="tx1"/>
                </a:solidFill>
              </a:rPr>
              <a:t> of </a:t>
            </a:r>
            <a:r>
              <a:rPr lang="en-US" sz="1600" err="1">
                <a:solidFill>
                  <a:schemeClr val="tx1"/>
                </a:solidFill>
              </a:rPr>
              <a:t>overlijden</a:t>
            </a:r>
            <a:r>
              <a:rPr lang="en-US" sz="1600">
                <a:solidFill>
                  <a:schemeClr val="tx1"/>
                </a:solidFill>
              </a:rPr>
              <a:t> in </a:t>
            </a:r>
            <a:r>
              <a:rPr lang="en-US" sz="1600" err="1">
                <a:solidFill>
                  <a:schemeClr val="tx1"/>
                </a:solidFill>
              </a:rPr>
              <a:t>actieve</a:t>
            </a:r>
            <a:r>
              <a:rPr lang="en-US" sz="1600">
                <a:solidFill>
                  <a:schemeClr val="tx1"/>
                </a:solidFill>
              </a:rPr>
              <a:t> dienst ben je </a:t>
            </a:r>
            <a:r>
              <a:rPr lang="en-US" sz="1600" err="1">
                <a:solidFill>
                  <a:schemeClr val="tx1"/>
                </a:solidFill>
              </a:rPr>
              <a:t>goed</a:t>
            </a:r>
            <a:r>
              <a:rPr lang="en-US" sz="1600">
                <a:solidFill>
                  <a:schemeClr val="tx1"/>
                </a:solidFill>
              </a:rPr>
              <a:t> </a:t>
            </a:r>
            <a:r>
              <a:rPr lang="en-US" sz="1600" err="1">
                <a:solidFill>
                  <a:schemeClr val="tx1"/>
                </a:solidFill>
              </a:rPr>
              <a:t>verzekerd</a:t>
            </a:r>
            <a:r>
              <a:rPr lang="en-US" sz="1600">
                <a:solidFill>
                  <a:schemeClr val="tx1"/>
                </a:solidFill>
              </a:rPr>
              <a:t>: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vergelijkbaar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(of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zelfs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beter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) </a:t>
            </a:r>
            <a:r>
              <a:rPr lang="en-US" sz="1600" err="1">
                <a:solidFill>
                  <a:schemeClr val="tx1"/>
                </a:solidFill>
                <a:latin typeface="+mj-lt"/>
              </a:rPr>
              <a:t>geregeld</a:t>
            </a:r>
            <a:r>
              <a:rPr lang="en-US" sz="1600">
                <a:solidFill>
                  <a:schemeClr val="tx1"/>
                </a:solidFill>
                <a:latin typeface="+mj-lt"/>
              </a:rPr>
              <a:t> </a:t>
            </a:r>
            <a:r>
              <a:rPr lang="en-US" sz="1600">
                <a:solidFill>
                  <a:schemeClr val="tx1"/>
                </a:solidFill>
              </a:rPr>
              <a:t>dan nu.</a:t>
            </a:r>
          </a:p>
        </p:txBody>
      </p:sp>
    </p:spTree>
    <p:extLst>
      <p:ext uri="{BB962C8B-B14F-4D97-AF65-F5344CB8AC3E}">
        <p14:creationId xmlns:p14="http://schemas.microsoft.com/office/powerpoint/2010/main" val="2452986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/>
      <p:bldP spid="7" grpId="0" animBg="1"/>
      <p:bldP spid="16" grpId="0" animBg="1"/>
      <p:bldP spid="3" grpId="0" animBg="1"/>
      <p:bldP spid="6" grpId="0"/>
      <p:bldP spid="10" grpId="0" animBg="1"/>
      <p:bldP spid="11" grpId="0" animBg="1"/>
      <p:bldP spid="12" grpId="0"/>
      <p:bldP spid="15" grpId="0" animBg="1"/>
      <p:bldP spid="17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9D320B6-E27E-F59B-8F24-2239CEC8686F}"/>
              </a:ext>
            </a:extLst>
          </p:cNvPr>
          <p:cNvSpPr/>
          <p:nvPr/>
        </p:nvSpPr>
        <p:spPr>
          <a:xfrm>
            <a:off x="-27476" y="2276520"/>
            <a:ext cx="12192000" cy="3609318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6</a:t>
            </a:fld>
            <a:endParaRPr lang="en-GB" noProof="1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GB" err="1"/>
              <a:t>Onze</a:t>
            </a:r>
            <a:r>
              <a:rPr lang="en-GB"/>
              <a:t> </a:t>
            </a:r>
            <a:r>
              <a:rPr lang="en-GB" err="1"/>
              <a:t>nieuwe</a:t>
            </a:r>
            <a:r>
              <a:rPr lang="en-GB"/>
              <a:t> </a:t>
            </a:r>
            <a:r>
              <a:rPr lang="en-GB" err="1"/>
              <a:t>pensioenregeling</a:t>
            </a:r>
            <a:r>
              <a:rPr lang="en-GB"/>
              <a:t> –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goed</a:t>
            </a:r>
            <a:r>
              <a:rPr lang="en-GB"/>
              <a:t> </a:t>
            </a:r>
            <a:r>
              <a:rPr lang="en-GB" err="1"/>
              <a:t>pensioen</a:t>
            </a:r>
            <a:r>
              <a:rPr lang="en-GB"/>
              <a:t>! </a:t>
            </a:r>
            <a:br>
              <a:rPr lang="en-GB"/>
            </a:br>
            <a:br>
              <a:rPr lang="en-GB"/>
            </a:br>
            <a:r>
              <a:rPr lang="en-GB" sz="2000">
                <a:solidFill>
                  <a:srgbClr val="009EB4"/>
                </a:solidFill>
              </a:rPr>
              <a:t>Het </a:t>
            </a:r>
            <a:r>
              <a:rPr lang="en-GB" sz="2000" err="1">
                <a:solidFill>
                  <a:srgbClr val="009EB4"/>
                </a:solidFill>
              </a:rPr>
              <a:t>huidige</a:t>
            </a:r>
            <a:r>
              <a:rPr lang="en-GB" sz="2000">
                <a:solidFill>
                  <a:srgbClr val="009EB4"/>
                </a:solidFill>
              </a:rPr>
              <a:t> </a:t>
            </a:r>
            <a:r>
              <a:rPr lang="en-GB" sz="2000" err="1">
                <a:solidFill>
                  <a:srgbClr val="009EB4"/>
                </a:solidFill>
              </a:rPr>
              <a:t>pensioen</a:t>
            </a:r>
            <a:r>
              <a:rPr lang="en-GB" sz="2000">
                <a:solidFill>
                  <a:srgbClr val="009EB4"/>
                </a:solidFill>
              </a:rPr>
              <a:t> </a:t>
            </a:r>
            <a:r>
              <a:rPr lang="en-GB" sz="2000" err="1">
                <a:solidFill>
                  <a:srgbClr val="009EB4"/>
                </a:solidFill>
              </a:rPr>
              <a:t>bij</a:t>
            </a:r>
            <a:r>
              <a:rPr lang="en-GB" sz="2000">
                <a:solidFill>
                  <a:srgbClr val="009EB4"/>
                </a:solidFill>
              </a:rPr>
              <a:t> Shell Nederland: 2 </a:t>
            </a:r>
            <a:r>
              <a:rPr lang="en-GB" sz="2000" err="1">
                <a:solidFill>
                  <a:srgbClr val="009EB4"/>
                </a:solidFill>
              </a:rPr>
              <a:t>basisregelingen</a:t>
            </a:r>
            <a:r>
              <a:rPr lang="en-GB" sz="2000">
                <a:solidFill>
                  <a:srgbClr val="009EB4"/>
                </a:solidFill>
              </a:rPr>
              <a:t> </a:t>
            </a:r>
            <a:r>
              <a:rPr lang="en-GB" sz="2000" err="1">
                <a:solidFill>
                  <a:srgbClr val="009EB4"/>
                </a:solidFill>
              </a:rPr>
              <a:t>en</a:t>
            </a:r>
            <a:r>
              <a:rPr lang="en-GB" sz="2000">
                <a:solidFill>
                  <a:srgbClr val="009EB4"/>
                </a:solidFill>
              </a:rPr>
              <a:t> 1 </a:t>
            </a:r>
            <a:r>
              <a:rPr lang="en-GB" sz="2000" err="1">
                <a:solidFill>
                  <a:srgbClr val="009EB4"/>
                </a:solidFill>
              </a:rPr>
              <a:t>nettoregeling</a:t>
            </a:r>
            <a:endParaRPr lang="en-GB" sz="2000">
              <a:solidFill>
                <a:srgbClr val="009EB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5D54F0-3134-4F23-888B-F98DD6F4B9D6}"/>
              </a:ext>
            </a:extLst>
          </p:cNvPr>
          <p:cNvSpPr txBox="1"/>
          <p:nvPr/>
        </p:nvSpPr>
        <p:spPr bwMode="auto">
          <a:xfrm>
            <a:off x="533095" y="2604627"/>
            <a:ext cx="5560524" cy="113646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>
                <a:solidFill>
                  <a:srgbClr val="009EB4"/>
                </a:solidFill>
              </a:rPr>
              <a:t>       </a:t>
            </a:r>
            <a:r>
              <a:rPr lang="en-US" sz="2000" b="1">
                <a:solidFill>
                  <a:srgbClr val="404040"/>
                </a:solidFill>
              </a:rPr>
              <a:t>SNPS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In </a:t>
            </a:r>
            <a:r>
              <a:rPr lang="en-US" sz="1600" err="1">
                <a:solidFill>
                  <a:srgbClr val="000000"/>
                </a:solidFill>
              </a:rPr>
              <a:t>dienst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err="1">
                <a:solidFill>
                  <a:srgbClr val="000000"/>
                </a:solidFill>
              </a:rPr>
              <a:t>bij</a:t>
            </a:r>
            <a:r>
              <a:rPr lang="en-US" sz="1600">
                <a:solidFill>
                  <a:srgbClr val="000000"/>
                </a:solidFill>
              </a:rPr>
              <a:t> Shell op of </a:t>
            </a:r>
            <a:r>
              <a:rPr lang="en-US" sz="1600" err="1">
                <a:solidFill>
                  <a:srgbClr val="000000"/>
                </a:solidFill>
              </a:rPr>
              <a:t>na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1 </a:t>
            </a:r>
            <a:r>
              <a:rPr lang="en-US" sz="1600" err="1">
                <a:solidFill>
                  <a:srgbClr val="000000"/>
                </a:solidFill>
                <a:cs typeface="Arial" panose="020B0604020202020204" pitchFamily="34" charset="0"/>
              </a:rPr>
              <a:t>juli</a:t>
            </a:r>
            <a:r>
              <a:rPr lang="en-US" sz="1600">
                <a:solidFill>
                  <a:srgbClr val="000000"/>
                </a:solidFill>
                <a:cs typeface="Arial" panose="020B0604020202020204" pitchFamily="34" charset="0"/>
              </a:rPr>
              <a:t> 2013</a:t>
            </a:r>
            <a:br>
              <a:rPr lang="en-US" sz="1400" i="1">
                <a:solidFill>
                  <a:schemeClr val="accent2"/>
                </a:solidFill>
                <a:cs typeface="Arial" panose="020B0604020202020204" pitchFamily="34" charset="0"/>
                <a:sym typeface="Wingdings" panose="05000000000000000000" pitchFamily="2" charset="2"/>
              </a:rPr>
            </a:br>
            <a:endParaRPr lang="en-US" sz="1400" i="1">
              <a:solidFill>
                <a:schemeClr val="accent2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675DA28-5AEF-FBFA-09C4-1D831DED20C0}"/>
              </a:ext>
            </a:extLst>
          </p:cNvPr>
          <p:cNvGrpSpPr/>
          <p:nvPr/>
        </p:nvGrpSpPr>
        <p:grpSpPr>
          <a:xfrm>
            <a:off x="519344" y="2761855"/>
            <a:ext cx="574773" cy="409446"/>
            <a:chOff x="483449" y="2065538"/>
            <a:chExt cx="574773" cy="409446"/>
          </a:xfrm>
        </p:grpSpPr>
        <p:sp>
          <p:nvSpPr>
            <p:cNvPr id="39" name="Ovaal 12">
              <a:extLst>
                <a:ext uri="{FF2B5EF4-FFF2-40B4-BE49-F238E27FC236}">
                  <a16:creationId xmlns:a16="http://schemas.microsoft.com/office/drawing/2014/main" id="{D0541043-A5E6-4901-B865-D20D9A4519C8}"/>
                </a:ext>
              </a:extLst>
            </p:cNvPr>
            <p:cNvSpPr/>
            <p:nvPr/>
          </p:nvSpPr>
          <p:spPr>
            <a:xfrm>
              <a:off x="629101" y="2065538"/>
              <a:ext cx="342706" cy="342705"/>
            </a:xfrm>
            <a:prstGeom prst="ellipse">
              <a:avLst/>
            </a:prstGeom>
            <a:solidFill>
              <a:srgbClr val="FBC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40" name="Tekstvak 13">
              <a:extLst>
                <a:ext uri="{FF2B5EF4-FFF2-40B4-BE49-F238E27FC236}">
                  <a16:creationId xmlns:a16="http://schemas.microsoft.com/office/drawing/2014/main" id="{F65B4405-889B-429A-884F-CC782783CE6D}"/>
                </a:ext>
              </a:extLst>
            </p:cNvPr>
            <p:cNvSpPr txBox="1"/>
            <p:nvPr/>
          </p:nvSpPr>
          <p:spPr bwMode="auto">
            <a:xfrm rot="5400000">
              <a:off x="593821" y="2010582"/>
              <a:ext cx="354030" cy="574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3000" b="1">
                  <a:solidFill>
                    <a:schemeClr val="bg1"/>
                  </a:solidFill>
                  <a:latin typeface="+mj-lt"/>
                </a:rPr>
                <a:t>⌃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C44076F-D8BF-4096-8DC2-3D69792DD9FB}"/>
              </a:ext>
            </a:extLst>
          </p:cNvPr>
          <p:cNvSpPr txBox="1"/>
          <p:nvPr/>
        </p:nvSpPr>
        <p:spPr bwMode="auto">
          <a:xfrm>
            <a:off x="533095" y="4354088"/>
            <a:ext cx="5560524" cy="113646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>
                <a:solidFill>
                  <a:srgbClr val="009EB4"/>
                </a:solidFill>
              </a:rPr>
              <a:t>       </a:t>
            </a:r>
            <a:r>
              <a:rPr lang="en-US" sz="2000" b="1">
                <a:solidFill>
                  <a:srgbClr val="404040"/>
                </a:solidFill>
              </a:rPr>
              <a:t>SSPF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en-US" sz="1600">
                <a:solidFill>
                  <a:srgbClr val="000000"/>
                </a:solidFill>
              </a:rPr>
              <a:t>In </a:t>
            </a:r>
            <a:r>
              <a:rPr lang="en-US" sz="1600" err="1">
                <a:solidFill>
                  <a:srgbClr val="000000"/>
                </a:solidFill>
              </a:rPr>
              <a:t>dienst</a:t>
            </a:r>
            <a:r>
              <a:rPr lang="en-US" sz="1600">
                <a:solidFill>
                  <a:srgbClr val="000000"/>
                </a:solidFill>
              </a:rPr>
              <a:t> </a:t>
            </a:r>
            <a:r>
              <a:rPr lang="en-US" sz="1600" err="1">
                <a:solidFill>
                  <a:srgbClr val="000000"/>
                </a:solidFill>
              </a:rPr>
              <a:t>bij</a:t>
            </a:r>
            <a:r>
              <a:rPr lang="en-US" sz="1600">
                <a:solidFill>
                  <a:srgbClr val="000000"/>
                </a:solidFill>
              </a:rPr>
              <a:t> Shell </a:t>
            </a:r>
            <a:r>
              <a:rPr lang="en-US" sz="1600" err="1">
                <a:solidFill>
                  <a:srgbClr val="000000"/>
                </a:solidFill>
              </a:rPr>
              <a:t>voor</a:t>
            </a:r>
            <a:r>
              <a:rPr lang="en-US" sz="1600">
                <a:solidFill>
                  <a:srgbClr val="000000"/>
                </a:solidFill>
              </a:rPr>
              <a:t> 1 </a:t>
            </a:r>
            <a:r>
              <a:rPr lang="en-US" sz="1600" err="1">
                <a:solidFill>
                  <a:srgbClr val="000000"/>
                </a:solidFill>
              </a:rPr>
              <a:t>juli</a:t>
            </a:r>
            <a:r>
              <a:rPr lang="en-US" sz="1600">
                <a:solidFill>
                  <a:srgbClr val="000000"/>
                </a:solidFill>
              </a:rPr>
              <a:t> 2013</a:t>
            </a:r>
            <a:br>
              <a:rPr lang="en-US" sz="1600">
                <a:solidFill>
                  <a:srgbClr val="000000"/>
                </a:solidFill>
              </a:rPr>
            </a:br>
            <a:endParaRPr lang="en-US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0A33CD-4AA9-48A1-A7DB-B0F9CE9BEE6A}"/>
              </a:ext>
            </a:extLst>
          </p:cNvPr>
          <p:cNvSpPr txBox="1"/>
          <p:nvPr/>
        </p:nvSpPr>
        <p:spPr bwMode="auto">
          <a:xfrm>
            <a:off x="6386813" y="3129234"/>
            <a:ext cx="5560524" cy="148117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>
                <a:solidFill>
                  <a:srgbClr val="009EB4"/>
                </a:solidFill>
              </a:rPr>
              <a:t>       </a:t>
            </a:r>
            <a:r>
              <a:rPr lang="en-US" sz="2000" b="1">
                <a:solidFill>
                  <a:srgbClr val="404040"/>
                </a:solidFill>
              </a:rPr>
              <a:t>SNPS </a:t>
            </a:r>
            <a:r>
              <a:rPr lang="en-US" sz="2000" b="1" err="1">
                <a:solidFill>
                  <a:srgbClr val="404040"/>
                </a:solidFill>
              </a:rPr>
              <a:t>Netto</a:t>
            </a:r>
            <a:r>
              <a:rPr lang="en-US" sz="2000" b="1">
                <a:solidFill>
                  <a:srgbClr val="404040"/>
                </a:solidFill>
              </a:rPr>
              <a:t> </a:t>
            </a:r>
            <a:r>
              <a:rPr lang="en-US" sz="2000" b="1" err="1">
                <a:solidFill>
                  <a:srgbClr val="404040"/>
                </a:solidFill>
              </a:rPr>
              <a:t>regeling</a:t>
            </a:r>
            <a:br>
              <a:rPr lang="en-US" sz="1200">
                <a:solidFill>
                  <a:srgbClr val="000000"/>
                </a:solidFill>
              </a:rPr>
            </a:br>
            <a:r>
              <a:rPr lang="nl-NL" sz="1600">
                <a:solidFill>
                  <a:srgbClr val="000000"/>
                </a:solidFill>
              </a:rPr>
              <a:t>Vrijwillige regeling voor medewerkers in SSPF </a:t>
            </a:r>
            <a:br>
              <a:rPr lang="nl-NL" sz="1600">
                <a:solidFill>
                  <a:srgbClr val="000000"/>
                </a:solidFill>
              </a:rPr>
            </a:br>
            <a:r>
              <a:rPr lang="nl-NL" sz="1600">
                <a:solidFill>
                  <a:srgbClr val="000000"/>
                </a:solidFill>
              </a:rPr>
              <a:t>en SNPS met een salaris boven circa € 120.000 bruto.</a:t>
            </a:r>
            <a:br>
              <a:rPr lang="nl-NL" sz="1600">
                <a:solidFill>
                  <a:srgbClr val="000000"/>
                </a:solidFill>
              </a:rPr>
            </a:b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7D12FBEE-F628-9F98-B72F-AE852B87FAFB}"/>
              </a:ext>
            </a:extLst>
          </p:cNvPr>
          <p:cNvSpPr/>
          <p:nvPr/>
        </p:nvSpPr>
        <p:spPr>
          <a:xfrm>
            <a:off x="5182604" y="2073501"/>
            <a:ext cx="756151" cy="756151"/>
          </a:xfrm>
          <a:prstGeom prst="ellipse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0E2A53-AEF0-3AF1-3991-764A3E7B3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125" y="2165406"/>
            <a:ext cx="464408" cy="482270"/>
          </a:xfrm>
          <a:prstGeom prst="rect">
            <a:avLst/>
          </a:prstGeom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9F54F51C-1340-7E69-16DE-523FB10E0C2C}"/>
              </a:ext>
            </a:extLst>
          </p:cNvPr>
          <p:cNvSpPr/>
          <p:nvPr/>
        </p:nvSpPr>
        <p:spPr>
          <a:xfrm>
            <a:off x="5182603" y="3845859"/>
            <a:ext cx="756151" cy="756151"/>
          </a:xfrm>
          <a:prstGeom prst="ellipse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4518D1-B1DC-339E-83B7-1FE27294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718" y="4020293"/>
            <a:ext cx="407283" cy="407283"/>
          </a:xfrm>
          <a:prstGeom prst="rect">
            <a:avLst/>
          </a:prstGeom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FDC3AAB2-DCF9-AF8B-E835-47E204F08BA6}"/>
              </a:ext>
            </a:extLst>
          </p:cNvPr>
          <p:cNvSpPr/>
          <p:nvPr/>
        </p:nvSpPr>
        <p:spPr>
          <a:xfrm>
            <a:off x="11062343" y="2672517"/>
            <a:ext cx="756151" cy="756151"/>
          </a:xfrm>
          <a:prstGeom prst="ellipse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023D7BD-8DC2-C9A3-55B1-FC0786422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537" y="2752006"/>
            <a:ext cx="499701" cy="51892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0907B8C2-39A2-32A5-2DE9-8B2AC007B567}"/>
              </a:ext>
            </a:extLst>
          </p:cNvPr>
          <p:cNvGrpSpPr/>
          <p:nvPr/>
        </p:nvGrpSpPr>
        <p:grpSpPr>
          <a:xfrm>
            <a:off x="519345" y="4491317"/>
            <a:ext cx="574773" cy="409446"/>
            <a:chOff x="483449" y="2065538"/>
            <a:chExt cx="574773" cy="409446"/>
          </a:xfrm>
        </p:grpSpPr>
        <p:sp>
          <p:nvSpPr>
            <p:cNvPr id="17" name="Ovaal 12">
              <a:extLst>
                <a:ext uri="{FF2B5EF4-FFF2-40B4-BE49-F238E27FC236}">
                  <a16:creationId xmlns:a16="http://schemas.microsoft.com/office/drawing/2014/main" id="{ED4402E1-64C9-6A4F-6D52-4909BA31584D}"/>
                </a:ext>
              </a:extLst>
            </p:cNvPr>
            <p:cNvSpPr/>
            <p:nvPr/>
          </p:nvSpPr>
          <p:spPr>
            <a:xfrm>
              <a:off x="629101" y="2065538"/>
              <a:ext cx="342706" cy="342705"/>
            </a:xfrm>
            <a:prstGeom prst="ellipse">
              <a:avLst/>
            </a:prstGeom>
            <a:solidFill>
              <a:srgbClr val="FBC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18" name="Tekstvak 13">
              <a:extLst>
                <a:ext uri="{FF2B5EF4-FFF2-40B4-BE49-F238E27FC236}">
                  <a16:creationId xmlns:a16="http://schemas.microsoft.com/office/drawing/2014/main" id="{36C4E166-7529-F6BF-7195-FA23FEE85A65}"/>
                </a:ext>
              </a:extLst>
            </p:cNvPr>
            <p:cNvSpPr txBox="1"/>
            <p:nvPr/>
          </p:nvSpPr>
          <p:spPr bwMode="auto">
            <a:xfrm rot="5400000">
              <a:off x="593821" y="2010582"/>
              <a:ext cx="354030" cy="574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3000" b="1">
                  <a:solidFill>
                    <a:schemeClr val="bg1"/>
                  </a:solidFill>
                  <a:latin typeface="+mj-lt"/>
                </a:rPr>
                <a:t>⌃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FDC6ED63-4AF4-2E04-2FC6-9FF8ECAC75E4}"/>
              </a:ext>
            </a:extLst>
          </p:cNvPr>
          <p:cNvGrpSpPr/>
          <p:nvPr/>
        </p:nvGrpSpPr>
        <p:grpSpPr>
          <a:xfrm>
            <a:off x="6407438" y="3271735"/>
            <a:ext cx="574773" cy="409446"/>
            <a:chOff x="483449" y="2065538"/>
            <a:chExt cx="574773" cy="409446"/>
          </a:xfrm>
        </p:grpSpPr>
        <p:sp>
          <p:nvSpPr>
            <p:cNvPr id="20" name="Ovaal 12">
              <a:extLst>
                <a:ext uri="{FF2B5EF4-FFF2-40B4-BE49-F238E27FC236}">
                  <a16:creationId xmlns:a16="http://schemas.microsoft.com/office/drawing/2014/main" id="{61D90562-1B2C-B74A-D8BF-9650CE1BD57B}"/>
                </a:ext>
              </a:extLst>
            </p:cNvPr>
            <p:cNvSpPr/>
            <p:nvPr/>
          </p:nvSpPr>
          <p:spPr>
            <a:xfrm>
              <a:off x="629101" y="2065538"/>
              <a:ext cx="342706" cy="342705"/>
            </a:xfrm>
            <a:prstGeom prst="ellipse">
              <a:avLst/>
            </a:prstGeom>
            <a:solidFill>
              <a:srgbClr val="FBC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1" name="Tekstvak 13">
              <a:extLst>
                <a:ext uri="{FF2B5EF4-FFF2-40B4-BE49-F238E27FC236}">
                  <a16:creationId xmlns:a16="http://schemas.microsoft.com/office/drawing/2014/main" id="{1269C164-F95D-F720-D19B-400784E471E6}"/>
                </a:ext>
              </a:extLst>
            </p:cNvPr>
            <p:cNvSpPr txBox="1"/>
            <p:nvPr/>
          </p:nvSpPr>
          <p:spPr bwMode="auto">
            <a:xfrm rot="5400000">
              <a:off x="593821" y="2010582"/>
              <a:ext cx="354030" cy="574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3000" b="1">
                  <a:solidFill>
                    <a:schemeClr val="bg1"/>
                  </a:solidFill>
                  <a:latin typeface="+mj-lt"/>
                </a:rPr>
                <a:t>⌃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DCD7A6-E7D2-1BFA-333A-0388706A856A}"/>
              </a:ext>
            </a:extLst>
          </p:cNvPr>
          <p:cNvSpPr txBox="1"/>
          <p:nvPr/>
        </p:nvSpPr>
        <p:spPr bwMode="auto">
          <a:xfrm>
            <a:off x="10280938" y="80276"/>
            <a:ext cx="1666400" cy="313423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SSPF en SNPS</a:t>
            </a:r>
          </a:p>
        </p:txBody>
      </p:sp>
    </p:spTree>
    <p:extLst>
      <p:ext uri="{BB962C8B-B14F-4D97-AF65-F5344CB8AC3E}">
        <p14:creationId xmlns:p14="http://schemas.microsoft.com/office/powerpoint/2010/main" val="26515619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7</a:t>
            </a:fld>
            <a:endParaRPr lang="en-GB" noProof="1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GB" err="1"/>
              <a:t>Onze</a:t>
            </a:r>
            <a:r>
              <a:rPr lang="en-GB"/>
              <a:t> </a:t>
            </a:r>
            <a:r>
              <a:rPr lang="en-GB" err="1"/>
              <a:t>nieuwe</a:t>
            </a:r>
            <a:r>
              <a:rPr lang="en-GB"/>
              <a:t> </a:t>
            </a:r>
            <a:r>
              <a:rPr lang="en-GB" err="1"/>
              <a:t>pensioenregeling</a:t>
            </a:r>
            <a:r>
              <a:rPr lang="en-GB"/>
              <a:t> –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goed</a:t>
            </a:r>
            <a:r>
              <a:rPr lang="en-GB"/>
              <a:t> </a:t>
            </a:r>
            <a:r>
              <a:rPr lang="en-GB" err="1"/>
              <a:t>pensioen</a:t>
            </a:r>
            <a:r>
              <a:rPr lang="en-GB"/>
              <a:t>! </a:t>
            </a:r>
            <a:endParaRPr lang="en-GB">
              <a:solidFill>
                <a:srgbClr val="A6A6A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24479C-6C88-8099-245D-F6AE2E86E315}"/>
              </a:ext>
            </a:extLst>
          </p:cNvPr>
          <p:cNvSpPr txBox="1"/>
          <p:nvPr/>
        </p:nvSpPr>
        <p:spPr bwMode="auto">
          <a:xfrm>
            <a:off x="576796" y="1353469"/>
            <a:ext cx="7584446" cy="120321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err="1"/>
              <a:t>Een</a:t>
            </a:r>
            <a:r>
              <a:rPr lang="en-US" sz="1600"/>
              <a:t> </a:t>
            </a:r>
            <a:r>
              <a:rPr lang="en-US" sz="1600" err="1"/>
              <a:t>flexibele</a:t>
            </a:r>
            <a:r>
              <a:rPr lang="en-US" sz="1600"/>
              <a:t> </a:t>
            </a:r>
            <a:r>
              <a:rPr lang="en-US" sz="1600" err="1"/>
              <a:t>premieregeling</a:t>
            </a:r>
            <a:r>
              <a:rPr lang="en-US" sz="1600"/>
              <a:t>; </a:t>
            </a:r>
            <a:r>
              <a:rPr lang="en-US" sz="1600" err="1"/>
              <a:t>bepaalde</a:t>
            </a:r>
            <a:r>
              <a:rPr lang="en-US" sz="1600"/>
              <a:t> </a:t>
            </a:r>
            <a:r>
              <a:rPr lang="en-US" sz="1600" err="1"/>
              <a:t>risico’s</a:t>
            </a:r>
            <a:r>
              <a:rPr lang="en-US" sz="1600"/>
              <a:t> </a:t>
            </a:r>
            <a:r>
              <a:rPr lang="en-US" sz="1600" err="1"/>
              <a:t>worden</a:t>
            </a:r>
            <a:r>
              <a:rPr lang="en-US" sz="1600"/>
              <a:t> </a:t>
            </a:r>
            <a:r>
              <a:rPr lang="en-US" sz="1600" err="1"/>
              <a:t>gedeeld</a:t>
            </a:r>
            <a:r>
              <a:rPr lang="en-US" sz="1600"/>
              <a:t> en </a:t>
            </a:r>
            <a:r>
              <a:rPr lang="en-US" sz="1600" err="1"/>
              <a:t>pensioenpremie</a:t>
            </a:r>
            <a:r>
              <a:rPr lang="en-US" sz="1600"/>
              <a:t> </a:t>
            </a:r>
            <a:r>
              <a:rPr lang="en-US" sz="1600" err="1"/>
              <a:t>wordt</a:t>
            </a:r>
            <a:r>
              <a:rPr lang="en-US" sz="1600"/>
              <a:t> </a:t>
            </a:r>
            <a:r>
              <a:rPr lang="en-US" sz="1600" err="1"/>
              <a:t>collectief</a:t>
            </a:r>
            <a:r>
              <a:rPr lang="en-US" sz="1600"/>
              <a:t> </a:t>
            </a:r>
            <a:r>
              <a:rPr lang="en-US" sz="1600" err="1"/>
              <a:t>belegd</a:t>
            </a:r>
            <a:r>
              <a:rPr lang="en-US" sz="1600"/>
              <a:t>. Eigen </a:t>
            </a:r>
            <a:r>
              <a:rPr lang="en-US" sz="1600" err="1"/>
              <a:t>keuze</a:t>
            </a:r>
            <a:r>
              <a:rPr lang="en-US" sz="1600"/>
              <a:t> in </a:t>
            </a:r>
            <a:r>
              <a:rPr lang="en-US" sz="1600" err="1"/>
              <a:t>risicoprofiel</a:t>
            </a:r>
            <a:r>
              <a:rPr lang="en-US" sz="1600"/>
              <a:t> </a:t>
            </a:r>
            <a:r>
              <a:rPr lang="en-US" sz="1600" err="1"/>
              <a:t>beleggingen</a:t>
            </a:r>
            <a:r>
              <a:rPr lang="en-US" sz="1600"/>
              <a:t>: </a:t>
            </a:r>
            <a:r>
              <a:rPr lang="en-US" sz="1600" err="1"/>
              <a:t>offensief</a:t>
            </a:r>
            <a:r>
              <a:rPr lang="en-US" sz="1600"/>
              <a:t>, </a:t>
            </a:r>
            <a:r>
              <a:rPr lang="en-US" sz="1600" err="1"/>
              <a:t>defensief</a:t>
            </a:r>
            <a:r>
              <a:rPr lang="en-US" sz="1600"/>
              <a:t> of </a:t>
            </a:r>
            <a:r>
              <a:rPr lang="en-US" sz="1600" err="1"/>
              <a:t>neutraal</a:t>
            </a:r>
            <a:r>
              <a:rPr lang="en-US" sz="1600"/>
              <a:t> (default).</a:t>
            </a:r>
            <a:br>
              <a:rPr lang="en-US" sz="1000">
                <a:solidFill>
                  <a:srgbClr val="000000"/>
                </a:solidFill>
              </a:rPr>
            </a:br>
            <a:endParaRPr lang="en-US" sz="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6B519-D61E-D61F-DF69-C82AE1B7E63B}"/>
              </a:ext>
            </a:extLst>
          </p:cNvPr>
          <p:cNvSpPr txBox="1"/>
          <p:nvPr/>
        </p:nvSpPr>
        <p:spPr bwMode="auto">
          <a:xfrm>
            <a:off x="108605" y="1341437"/>
            <a:ext cx="397933" cy="30687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4989BF-43CF-89E1-8ED1-6FEC13BA99E8}"/>
              </a:ext>
            </a:extLst>
          </p:cNvPr>
          <p:cNvSpPr txBox="1"/>
          <p:nvPr/>
        </p:nvSpPr>
        <p:spPr bwMode="auto">
          <a:xfrm>
            <a:off x="574855" y="2675038"/>
            <a:ext cx="7586387" cy="1088631"/>
          </a:xfrm>
          <a:prstGeom prst="rect">
            <a:avLst/>
          </a:prstGeom>
          <a:noFill/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/>
              <a:t>Shell NL </a:t>
            </a:r>
            <a:r>
              <a:rPr lang="en-US" sz="1600" err="1"/>
              <a:t>betaalt</a:t>
            </a:r>
            <a:r>
              <a:rPr lang="en-US" sz="1600"/>
              <a:t> </a:t>
            </a:r>
            <a:r>
              <a:rPr lang="en-US" sz="1600" err="1"/>
              <a:t>een</a:t>
            </a:r>
            <a:r>
              <a:rPr lang="en-US" sz="1600"/>
              <a:t> </a:t>
            </a:r>
            <a:r>
              <a:rPr lang="en-US" sz="1600" err="1"/>
              <a:t>hogere</a:t>
            </a:r>
            <a:r>
              <a:rPr lang="en-US" sz="1600"/>
              <a:t> </a:t>
            </a:r>
            <a:r>
              <a:rPr lang="en-US" sz="1600" err="1"/>
              <a:t>werkgeverspremie</a:t>
            </a:r>
            <a:r>
              <a:rPr lang="en-US" sz="1600"/>
              <a:t> (&gt; 10% </a:t>
            </a:r>
            <a:r>
              <a:rPr lang="en-US" sz="1600" err="1"/>
              <a:t>meer</a:t>
            </a:r>
            <a:r>
              <a:rPr lang="en-US" sz="1600"/>
              <a:t>): 21% van </a:t>
            </a:r>
            <a:r>
              <a:rPr lang="en-US" sz="1600" err="1"/>
              <a:t>pensioengrondslag</a:t>
            </a:r>
            <a:r>
              <a:rPr lang="en-US" sz="1600"/>
              <a:t>. </a:t>
            </a:r>
            <a:r>
              <a:rPr lang="en-US" sz="1600" err="1"/>
              <a:t>Werknemerspremie</a:t>
            </a:r>
            <a:r>
              <a:rPr lang="en-US" sz="1600"/>
              <a:t> </a:t>
            </a:r>
            <a:r>
              <a:rPr lang="en-US" sz="1600" err="1"/>
              <a:t>wordt</a:t>
            </a:r>
            <a:r>
              <a:rPr lang="en-US" sz="1600"/>
              <a:t> 7%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bestaat</a:t>
            </a:r>
            <a:r>
              <a:rPr lang="en-US" sz="1600"/>
              <a:t> </a:t>
            </a:r>
            <a:r>
              <a:rPr lang="en-US" sz="1600" err="1"/>
              <a:t>uit</a:t>
            </a:r>
            <a:r>
              <a:rPr lang="en-US" sz="1600"/>
              <a:t> </a:t>
            </a:r>
            <a:r>
              <a:rPr lang="en-US" sz="1600" err="1"/>
              <a:t>een</a:t>
            </a:r>
            <a:r>
              <a:rPr lang="en-US" sz="1600"/>
              <a:t> </a:t>
            </a:r>
            <a:r>
              <a:rPr lang="en-US" sz="1600" err="1"/>
              <a:t>verplicht</a:t>
            </a:r>
            <a:r>
              <a:rPr lang="en-US" sz="1600"/>
              <a:t> </a:t>
            </a:r>
            <a:r>
              <a:rPr lang="en-US" sz="1600" err="1"/>
              <a:t>deel</a:t>
            </a:r>
            <a:r>
              <a:rPr lang="en-US" sz="1600"/>
              <a:t> van 2% </a:t>
            </a:r>
            <a:r>
              <a:rPr lang="en-US" sz="1600" err="1"/>
              <a:t>en</a:t>
            </a:r>
            <a:r>
              <a:rPr lang="en-US" sz="1600"/>
              <a:t> </a:t>
            </a:r>
            <a:r>
              <a:rPr lang="en-US" sz="1600" err="1"/>
              <a:t>vrijwillig</a:t>
            </a:r>
            <a:r>
              <a:rPr lang="en-US" sz="1600"/>
              <a:t> </a:t>
            </a:r>
            <a:r>
              <a:rPr lang="en-US" sz="1600" err="1"/>
              <a:t>deel</a:t>
            </a:r>
            <a:r>
              <a:rPr lang="en-US" sz="1600"/>
              <a:t> van 5%. </a:t>
            </a:r>
            <a:endParaRPr lang="en-US" sz="16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FD498079-AD1C-47DA-88D2-78472371A3ED">
            <a:extLst>
              <a:ext uri="{FF2B5EF4-FFF2-40B4-BE49-F238E27FC236}">
                <a16:creationId xmlns:a16="http://schemas.microsoft.com/office/drawing/2014/main" id="{766E0445-3D20-BE44-9627-EEF482E5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1402778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90E9B0-5EF6-6C92-8E5F-4CAB33A77A3A}"/>
              </a:ext>
            </a:extLst>
          </p:cNvPr>
          <p:cNvSpPr/>
          <p:nvPr/>
        </p:nvSpPr>
        <p:spPr>
          <a:xfrm>
            <a:off x="10185574" y="3206687"/>
            <a:ext cx="1897821" cy="181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6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276C8-B68B-5351-6731-A0637CC1A441}"/>
              </a:ext>
            </a:extLst>
          </p:cNvPr>
          <p:cNvSpPr/>
          <p:nvPr/>
        </p:nvSpPr>
        <p:spPr>
          <a:xfrm>
            <a:off x="8373193" y="3206688"/>
            <a:ext cx="1907744" cy="200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600" err="1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ABDEA286-20CC-77D7-EFED-FDC59779ABD2}"/>
              </a:ext>
            </a:extLst>
          </p:cNvPr>
          <p:cNvSpPr txBox="1"/>
          <p:nvPr/>
        </p:nvSpPr>
        <p:spPr bwMode="auto">
          <a:xfrm>
            <a:off x="108605" y="2646805"/>
            <a:ext cx="397933" cy="306879"/>
          </a:xfrm>
          <a:prstGeom prst="rect">
            <a:avLst/>
          </a:prstGeom>
          <a:solidFill>
            <a:srgbClr val="64196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FD498079-AD1C-47DA-88D2-78472371A3ED">
            <a:extLst>
              <a:ext uri="{FF2B5EF4-FFF2-40B4-BE49-F238E27FC236}">
                <a16:creationId xmlns:a16="http://schemas.microsoft.com/office/drawing/2014/main" id="{0581F068-208B-F29B-F97B-6A2E6F888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2708146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A9182C67-EA20-A181-E55B-F2DFB8D08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0343" y="6469200"/>
            <a:ext cx="1440000" cy="237600"/>
          </a:xfrm>
        </p:spPr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1BFBE7F-CD65-0F27-7F8C-3C5BAD07DDF7}"/>
              </a:ext>
            </a:extLst>
          </p:cNvPr>
          <p:cNvSpPr txBox="1"/>
          <p:nvPr/>
        </p:nvSpPr>
        <p:spPr bwMode="auto">
          <a:xfrm>
            <a:off x="108605" y="3864535"/>
            <a:ext cx="397933" cy="306879"/>
          </a:xfrm>
          <a:prstGeom prst="rect">
            <a:avLst/>
          </a:prstGeom>
          <a:solidFill>
            <a:srgbClr val="009EB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2" name="FD498079-AD1C-47DA-88D2-78472371A3ED">
            <a:extLst>
              <a:ext uri="{FF2B5EF4-FFF2-40B4-BE49-F238E27FC236}">
                <a16:creationId xmlns:a16="http://schemas.microsoft.com/office/drawing/2014/main" id="{43D30C6A-7B0B-95DB-120A-7C7EC387D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3914548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488847-BBB8-2947-F108-1616253EC9B2}"/>
              </a:ext>
            </a:extLst>
          </p:cNvPr>
          <p:cNvSpPr txBox="1"/>
          <p:nvPr/>
        </p:nvSpPr>
        <p:spPr bwMode="auto">
          <a:xfrm>
            <a:off x="572914" y="3874950"/>
            <a:ext cx="7584446" cy="1528688"/>
          </a:xfrm>
          <a:prstGeom prst="rect">
            <a:avLst/>
          </a:prstGeom>
          <a:noFill/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/>
              <a:t>Een </a:t>
            </a:r>
            <a:r>
              <a:rPr lang="en-US" sz="1600" err="1"/>
              <a:t>goed</a:t>
            </a:r>
            <a:r>
              <a:rPr lang="en-US" sz="1600"/>
              <a:t> </a:t>
            </a:r>
            <a:r>
              <a:rPr lang="en-US" sz="1600" err="1"/>
              <a:t>nabestaandenpensioen</a:t>
            </a:r>
            <a:r>
              <a:rPr lang="en-US" sz="1600"/>
              <a:t> (</a:t>
            </a:r>
            <a:r>
              <a:rPr lang="en-US" sz="1600" err="1"/>
              <a:t>bij</a:t>
            </a:r>
            <a:r>
              <a:rPr lang="en-US" sz="1600"/>
              <a:t> </a:t>
            </a:r>
            <a:r>
              <a:rPr lang="en-US" sz="1600" err="1"/>
              <a:t>overlijden</a:t>
            </a:r>
            <a:r>
              <a:rPr lang="en-US" sz="1600"/>
              <a:t> in </a:t>
            </a:r>
            <a:r>
              <a:rPr lang="en-US" sz="1600" err="1"/>
              <a:t>actieve</a:t>
            </a:r>
            <a:r>
              <a:rPr lang="en-US" sz="1600"/>
              <a:t> dienst) en een </a:t>
            </a:r>
            <a:r>
              <a:rPr lang="en-US" sz="1600" err="1"/>
              <a:t>vergelijkbare</a:t>
            </a:r>
            <a:r>
              <a:rPr lang="en-US" sz="1600"/>
              <a:t> (of </a:t>
            </a:r>
            <a:r>
              <a:rPr lang="en-US" sz="1600" err="1"/>
              <a:t>zelfs</a:t>
            </a:r>
            <a:r>
              <a:rPr lang="en-US" sz="1600"/>
              <a:t> </a:t>
            </a:r>
            <a:r>
              <a:rPr lang="en-US" sz="1600" err="1"/>
              <a:t>betere</a:t>
            </a:r>
            <a:r>
              <a:rPr lang="en-US" sz="1600"/>
              <a:t>) </a:t>
            </a:r>
            <a:r>
              <a:rPr lang="en-US" sz="1600" err="1"/>
              <a:t>arbeidsongeschiktheidsregeling</a:t>
            </a:r>
            <a:r>
              <a:rPr lang="en-US" sz="1600"/>
              <a:t>. (</a:t>
            </a:r>
            <a:r>
              <a:rPr lang="en-US" sz="1600" err="1"/>
              <a:t>volledig</a:t>
            </a:r>
            <a:r>
              <a:rPr lang="en-US" sz="1600"/>
              <a:t> </a:t>
            </a:r>
            <a:r>
              <a:rPr lang="en-US" sz="1600" err="1"/>
              <a:t>arbeidsongeschikt</a:t>
            </a:r>
            <a:r>
              <a:rPr lang="en-US" sz="1600"/>
              <a:t>: 90% van </a:t>
            </a:r>
            <a:r>
              <a:rPr lang="en-US" sz="1600" err="1"/>
              <a:t>pensioengevend</a:t>
            </a:r>
            <a:r>
              <a:rPr lang="en-US" sz="1600"/>
              <a:t> </a:t>
            </a:r>
            <a:r>
              <a:rPr lang="en-US" sz="1600" err="1"/>
              <a:t>salaris</a:t>
            </a:r>
            <a:r>
              <a:rPr lang="en-US" sz="1600"/>
              <a:t> tot EUR 70K en 70% </a:t>
            </a:r>
            <a:r>
              <a:rPr lang="en-US" sz="1600" err="1"/>
              <a:t>daarboven</a:t>
            </a:r>
            <a:r>
              <a:rPr lang="en-US" sz="1600"/>
              <a:t>). </a:t>
            </a:r>
            <a:br>
              <a:rPr lang="en-US" sz="1600"/>
            </a:br>
            <a:endParaRPr lang="en-US" sz="300"/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F464954E-2083-6919-9FDF-CDDCE91076B5}"/>
              </a:ext>
            </a:extLst>
          </p:cNvPr>
          <p:cNvSpPr txBox="1"/>
          <p:nvPr/>
        </p:nvSpPr>
        <p:spPr bwMode="auto">
          <a:xfrm>
            <a:off x="108256" y="5470088"/>
            <a:ext cx="397933" cy="306879"/>
          </a:xfrm>
          <a:prstGeom prst="rect">
            <a:avLst/>
          </a:prstGeom>
          <a:solidFill>
            <a:srgbClr val="D0ECF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3" name="FD498079-AD1C-47DA-88D2-78472371A3ED">
            <a:extLst>
              <a:ext uri="{FF2B5EF4-FFF2-40B4-BE49-F238E27FC236}">
                <a16:creationId xmlns:a16="http://schemas.microsoft.com/office/drawing/2014/main" id="{301AA249-D946-E9ED-4091-4EE1BEEB5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4" y="5519705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0E4E8-608C-0E9F-F158-E1776DFAF5CA}"/>
              </a:ext>
            </a:extLst>
          </p:cNvPr>
          <p:cNvSpPr txBox="1"/>
          <p:nvPr/>
        </p:nvSpPr>
        <p:spPr bwMode="auto">
          <a:xfrm>
            <a:off x="10280938" y="80276"/>
            <a:ext cx="1666400" cy="313423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SSPF en SNPS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4E82765-2E81-B52A-8856-F05A38FFD085}"/>
              </a:ext>
            </a:extLst>
          </p:cNvPr>
          <p:cNvSpPr/>
          <p:nvPr/>
        </p:nvSpPr>
        <p:spPr>
          <a:xfrm>
            <a:off x="214244" y="6383867"/>
            <a:ext cx="8158949" cy="306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9DFF94-A6F5-18A1-5EFB-07C280F5D719}"/>
              </a:ext>
            </a:extLst>
          </p:cNvPr>
          <p:cNvSpPr txBox="1"/>
          <p:nvPr/>
        </p:nvSpPr>
        <p:spPr bwMode="auto">
          <a:xfrm>
            <a:off x="570973" y="5503584"/>
            <a:ext cx="7586387" cy="1203215"/>
          </a:xfrm>
          <a:prstGeom prst="rect">
            <a:avLst/>
          </a:prstGeom>
          <a:noFill/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err="1"/>
              <a:t>Blijvende</a:t>
            </a:r>
            <a:r>
              <a:rPr lang="en-US" sz="1600"/>
              <a:t> </a:t>
            </a:r>
            <a:r>
              <a:rPr lang="en-US" sz="1600" err="1"/>
              <a:t>betrokkenheid</a:t>
            </a:r>
            <a:r>
              <a:rPr lang="en-US" sz="1600"/>
              <a:t> van Shell Nederland en de COR </a:t>
            </a:r>
            <a:r>
              <a:rPr lang="en-US" sz="1600" err="1"/>
              <a:t>bij</a:t>
            </a:r>
            <a:r>
              <a:rPr lang="en-US" sz="1600"/>
              <a:t> de </a:t>
            </a:r>
            <a:r>
              <a:rPr lang="en-US" sz="1600" err="1"/>
              <a:t>nieuwe</a:t>
            </a:r>
            <a:r>
              <a:rPr lang="en-US" sz="1600"/>
              <a:t> </a:t>
            </a:r>
            <a:r>
              <a:rPr lang="en-US" sz="1600" err="1"/>
              <a:t>pensioenregeling</a:t>
            </a:r>
            <a:r>
              <a:rPr lang="en-US" sz="1600"/>
              <a:t> </a:t>
            </a:r>
            <a:r>
              <a:rPr lang="en-US" sz="1600" err="1"/>
              <a:t>o.b.v.</a:t>
            </a:r>
            <a:r>
              <a:rPr lang="en-US" sz="1600"/>
              <a:t> </a:t>
            </a:r>
            <a:r>
              <a:rPr lang="en-US" sz="1600" err="1"/>
              <a:t>ontwikkelingen</a:t>
            </a:r>
            <a:r>
              <a:rPr lang="en-US" sz="1600"/>
              <a:t> in de </a:t>
            </a:r>
            <a:r>
              <a:rPr lang="en-US" sz="1600" err="1"/>
              <a:t>markt</a:t>
            </a:r>
            <a:r>
              <a:rPr lang="en-US" sz="1600"/>
              <a:t>: we </a:t>
            </a:r>
            <a:r>
              <a:rPr lang="en-US" sz="1600" err="1"/>
              <a:t>blijven</a:t>
            </a:r>
            <a:r>
              <a:rPr lang="en-US" sz="1600"/>
              <a:t> </a:t>
            </a:r>
            <a:r>
              <a:rPr lang="en-US" sz="1600" err="1"/>
              <a:t>een</a:t>
            </a:r>
            <a:r>
              <a:rPr lang="en-US" sz="1600"/>
              <a:t> </a:t>
            </a:r>
            <a:r>
              <a:rPr lang="en-US" sz="1600" err="1"/>
              <a:t>aantrekkelijke</a:t>
            </a:r>
            <a:r>
              <a:rPr lang="en-US" sz="1600"/>
              <a:t> </a:t>
            </a:r>
            <a:r>
              <a:rPr lang="en-US" sz="1600" err="1"/>
              <a:t>werkgever</a:t>
            </a:r>
            <a:r>
              <a:rPr lang="en-US" sz="1600"/>
              <a:t>.</a:t>
            </a:r>
            <a:r>
              <a:rPr lang="en-US" sz="1000"/>
              <a:t> </a:t>
            </a:r>
            <a:br>
              <a:rPr lang="en-US" sz="1000">
                <a:solidFill>
                  <a:srgbClr val="000000"/>
                </a:solidFill>
              </a:rPr>
            </a:br>
            <a:endParaRPr lang="en-US" sz="400"/>
          </a:p>
        </p:txBody>
      </p:sp>
      <p:sp>
        <p:nvSpPr>
          <p:cNvPr id="25" name="Rechthoek 17">
            <a:extLst>
              <a:ext uri="{FF2B5EF4-FFF2-40B4-BE49-F238E27FC236}">
                <a16:creationId xmlns:a16="http://schemas.microsoft.com/office/drawing/2014/main" id="{F98B6153-9327-E293-CCA0-4332D0445A33}"/>
              </a:ext>
            </a:extLst>
          </p:cNvPr>
          <p:cNvSpPr/>
          <p:nvPr/>
        </p:nvSpPr>
        <p:spPr>
          <a:xfrm>
            <a:off x="8394288" y="1335520"/>
            <a:ext cx="1691985" cy="173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26" name="Tekstvak 14">
            <a:extLst>
              <a:ext uri="{FF2B5EF4-FFF2-40B4-BE49-F238E27FC236}">
                <a16:creationId xmlns:a16="http://schemas.microsoft.com/office/drawing/2014/main" id="{22B68C34-2400-7D2A-45D9-313822D5D2CF}"/>
              </a:ext>
            </a:extLst>
          </p:cNvPr>
          <p:cNvSpPr txBox="1"/>
          <p:nvPr/>
        </p:nvSpPr>
        <p:spPr bwMode="auto">
          <a:xfrm>
            <a:off x="8378488" y="1453619"/>
            <a:ext cx="1707785" cy="8144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2000" b="1">
                <a:solidFill>
                  <a:srgbClr val="FEF5CD"/>
                </a:solidFill>
                <a:latin typeface="+mj-lt"/>
              </a:rPr>
              <a:t> Flexibele regeling</a:t>
            </a:r>
          </a:p>
        </p:txBody>
      </p:sp>
      <p:sp>
        <p:nvSpPr>
          <p:cNvPr id="28" name="TextBox 23">
            <a:extLst>
              <a:ext uri="{FF2B5EF4-FFF2-40B4-BE49-F238E27FC236}">
                <a16:creationId xmlns:a16="http://schemas.microsoft.com/office/drawing/2014/main" id="{2F06ED2D-6A09-FE06-58FB-5A58E5AEEF8B}"/>
              </a:ext>
            </a:extLst>
          </p:cNvPr>
          <p:cNvSpPr txBox="1"/>
          <p:nvPr/>
        </p:nvSpPr>
        <p:spPr bwMode="auto">
          <a:xfrm>
            <a:off x="8704693" y="2811089"/>
            <a:ext cx="1077268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Regeling</a:t>
            </a:r>
            <a:endParaRPr lang="en-US" sz="1400" err="1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F5067DE8-159D-02AB-A4E3-059062855B01}"/>
              </a:ext>
            </a:extLst>
          </p:cNvPr>
          <p:cNvSpPr/>
          <p:nvPr/>
        </p:nvSpPr>
        <p:spPr>
          <a:xfrm>
            <a:off x="10264350" y="1329079"/>
            <a:ext cx="1691985" cy="1737663"/>
          </a:xfrm>
          <a:prstGeom prst="rect">
            <a:avLst/>
          </a:prstGeom>
          <a:solidFill>
            <a:srgbClr val="641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DFC83021-452C-9E71-C05B-B573E0C4832C}"/>
              </a:ext>
            </a:extLst>
          </p:cNvPr>
          <p:cNvSpPr txBox="1"/>
          <p:nvPr/>
        </p:nvSpPr>
        <p:spPr bwMode="auto">
          <a:xfrm>
            <a:off x="10274674" y="1447178"/>
            <a:ext cx="1707785" cy="1158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100" b="1">
                <a:solidFill>
                  <a:srgbClr val="E0D1E0"/>
                </a:solidFill>
                <a:latin typeface="+mj-lt"/>
              </a:rPr>
              <a:t> Werkgever 21%</a:t>
            </a:r>
            <a:br>
              <a:rPr lang="nl-NL" sz="1100" b="1">
                <a:solidFill>
                  <a:srgbClr val="E0D1E0"/>
                </a:solidFill>
                <a:latin typeface="+mj-lt"/>
              </a:rPr>
            </a:br>
            <a:endParaRPr lang="nl-NL" sz="1100" b="1">
              <a:solidFill>
                <a:srgbClr val="E0D1E0"/>
              </a:solidFill>
              <a:latin typeface="+mj-lt"/>
            </a:endParaRP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100" b="1">
                <a:solidFill>
                  <a:srgbClr val="E0D1E0"/>
                </a:solidFill>
                <a:latin typeface="+mj-lt"/>
              </a:rPr>
              <a:t>Werknemer 7%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100" b="1">
                <a:solidFill>
                  <a:srgbClr val="E0D1E0"/>
                </a:solidFill>
                <a:latin typeface="+mj-lt"/>
              </a:rPr>
              <a:t>(2% verplicht en</a:t>
            </a:r>
            <a:br>
              <a:rPr lang="nl-NL" sz="1100" b="1">
                <a:solidFill>
                  <a:srgbClr val="E0D1E0"/>
                </a:solidFill>
                <a:latin typeface="+mj-lt"/>
              </a:rPr>
            </a:br>
            <a:r>
              <a:rPr lang="nl-NL" sz="1100" b="1">
                <a:solidFill>
                  <a:srgbClr val="E0D1E0"/>
                </a:solidFill>
                <a:latin typeface="+mj-lt"/>
              </a:rPr>
              <a:t>5% vrijwillig)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8D76C8E3-4241-779C-3D13-7B3F47E09B07}"/>
              </a:ext>
            </a:extLst>
          </p:cNvPr>
          <p:cNvSpPr txBox="1"/>
          <p:nvPr/>
        </p:nvSpPr>
        <p:spPr bwMode="auto">
          <a:xfrm>
            <a:off x="10486852" y="2804648"/>
            <a:ext cx="1223362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Premie</a:t>
            </a:r>
            <a:endParaRPr lang="en-US" sz="1400" err="1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C06B2C72-892D-5099-4FFE-D112802AC60D}"/>
              </a:ext>
            </a:extLst>
          </p:cNvPr>
          <p:cNvSpPr/>
          <p:nvPr/>
        </p:nvSpPr>
        <p:spPr>
          <a:xfrm>
            <a:off x="8409042" y="3246117"/>
            <a:ext cx="1686935" cy="1737663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70A558F1-E862-49FC-5FE4-7BD6B3997283}"/>
              </a:ext>
            </a:extLst>
          </p:cNvPr>
          <p:cNvSpPr txBox="1"/>
          <p:nvPr/>
        </p:nvSpPr>
        <p:spPr bwMode="auto">
          <a:xfrm>
            <a:off x="8421520" y="3239342"/>
            <a:ext cx="1707785" cy="13120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>
                <a:solidFill>
                  <a:srgbClr val="CCECF0"/>
                </a:solidFill>
                <a:latin typeface="+mj-lt"/>
              </a:rPr>
              <a:t>2 </a:t>
            </a:r>
            <a:br>
              <a:rPr lang="nl-NL" sz="1400" b="1">
                <a:solidFill>
                  <a:srgbClr val="CCECF0"/>
                </a:solidFill>
                <a:latin typeface="+mj-lt"/>
              </a:rPr>
            </a:br>
            <a:r>
              <a:rPr lang="nl-NL" sz="1400" b="1">
                <a:solidFill>
                  <a:srgbClr val="CCECF0"/>
                </a:solidFill>
                <a:latin typeface="+mj-lt"/>
              </a:rPr>
              <a:t>aparte</a:t>
            </a:r>
            <a:br>
              <a:rPr lang="nl-NL" sz="1400" b="1">
                <a:solidFill>
                  <a:srgbClr val="CCECF0"/>
                </a:solidFill>
                <a:latin typeface="+mj-lt"/>
              </a:rPr>
            </a:br>
            <a:r>
              <a:rPr lang="nl-NL" sz="1400" b="1">
                <a:solidFill>
                  <a:srgbClr val="CCECF0"/>
                </a:solidFill>
                <a:latin typeface="+mj-lt"/>
              </a:rPr>
              <a:t>verzekeringen</a:t>
            </a:r>
            <a:br>
              <a:rPr lang="nl-NL" sz="1200" b="1">
                <a:solidFill>
                  <a:srgbClr val="CCECF0"/>
                </a:solidFill>
                <a:latin typeface="+mj-lt"/>
              </a:rPr>
            </a:br>
            <a:r>
              <a:rPr lang="nl-NL" sz="1000" b="1">
                <a:solidFill>
                  <a:srgbClr val="CCECF0"/>
                </a:solidFill>
                <a:latin typeface="+mj-lt"/>
              </a:rPr>
              <a:t>- overlijden</a:t>
            </a:r>
            <a:br>
              <a:rPr lang="nl-NL" sz="1000" b="1">
                <a:solidFill>
                  <a:srgbClr val="CCECF0"/>
                </a:solidFill>
                <a:latin typeface="+mj-lt"/>
              </a:rPr>
            </a:br>
            <a:r>
              <a:rPr lang="nl-NL" sz="1000" b="1">
                <a:solidFill>
                  <a:srgbClr val="CCECF0"/>
                </a:solidFill>
                <a:latin typeface="+mj-lt"/>
              </a:rPr>
              <a:t>- arbeidsongeschiktheid</a:t>
            </a: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29DDAE31-1842-F3F1-7F68-4239C083BDEC}"/>
              </a:ext>
            </a:extLst>
          </p:cNvPr>
          <p:cNvSpPr txBox="1"/>
          <p:nvPr/>
        </p:nvSpPr>
        <p:spPr bwMode="auto">
          <a:xfrm>
            <a:off x="8654237" y="4722020"/>
            <a:ext cx="1250294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Verzekeringen</a:t>
            </a:r>
            <a:endParaRPr lang="en-US" sz="1400" err="1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558584DF-50D7-14DB-57FC-33C5D5014C9D}"/>
              </a:ext>
            </a:extLst>
          </p:cNvPr>
          <p:cNvSpPr/>
          <p:nvPr/>
        </p:nvSpPr>
        <p:spPr>
          <a:xfrm>
            <a:off x="10275061" y="3260431"/>
            <a:ext cx="1686935" cy="1737663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C4A8E5F-B6E7-FD6B-FB8C-108625370FBF}"/>
              </a:ext>
            </a:extLst>
          </p:cNvPr>
          <p:cNvSpPr txBox="1"/>
          <p:nvPr/>
        </p:nvSpPr>
        <p:spPr bwMode="auto">
          <a:xfrm>
            <a:off x="10291890" y="3345920"/>
            <a:ext cx="1707785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2000" b="1">
                <a:solidFill>
                  <a:schemeClr val="bg1"/>
                </a:solidFill>
                <a:latin typeface="+mj-lt"/>
              </a:rPr>
              <a:t>Nu</a:t>
            </a:r>
            <a:br>
              <a:rPr lang="nl-NL" sz="2000" b="1">
                <a:solidFill>
                  <a:schemeClr val="bg1"/>
                </a:solidFill>
                <a:latin typeface="+mj-lt"/>
              </a:rPr>
            </a:br>
            <a:r>
              <a:rPr lang="nl-NL" sz="2000" b="1">
                <a:solidFill>
                  <a:schemeClr val="bg1"/>
                </a:solidFill>
                <a:latin typeface="+mj-lt"/>
              </a:rPr>
              <a:t>&amp; </a:t>
            </a:r>
            <a:br>
              <a:rPr lang="nl-NL" sz="2000" b="1">
                <a:solidFill>
                  <a:schemeClr val="bg1"/>
                </a:solidFill>
                <a:latin typeface="+mj-lt"/>
              </a:rPr>
            </a:br>
            <a:r>
              <a:rPr lang="nl-NL" sz="2000" b="1">
                <a:solidFill>
                  <a:schemeClr val="bg1"/>
                </a:solidFill>
                <a:latin typeface="+mj-lt"/>
              </a:rPr>
              <a:t>Toekomst</a:t>
            </a:r>
            <a:endParaRPr lang="nl-NL" sz="12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EFD00CAC-7AC2-605B-727C-17F24816C5AB}"/>
              </a:ext>
            </a:extLst>
          </p:cNvPr>
          <p:cNvSpPr txBox="1"/>
          <p:nvPr/>
        </p:nvSpPr>
        <p:spPr bwMode="auto">
          <a:xfrm>
            <a:off x="10511973" y="4739311"/>
            <a:ext cx="1227593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Betrokkenheid</a:t>
            </a:r>
            <a:endParaRPr lang="en-US" sz="1400" err="1"/>
          </a:p>
        </p:txBody>
      </p:sp>
    </p:spTree>
    <p:extLst>
      <p:ext uri="{BB962C8B-B14F-4D97-AF65-F5344CB8AC3E}">
        <p14:creationId xmlns:p14="http://schemas.microsoft.com/office/powerpoint/2010/main" val="107640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2" grpId="0" animBg="1"/>
      <p:bldP spid="5" grpId="0" animBg="1"/>
      <p:bldP spid="11" grpId="0" animBg="1"/>
      <p:bldP spid="15" grpId="0" animBg="1"/>
      <p:bldP spid="21" grpId="0" animBg="1"/>
      <p:bldP spid="18" grpId="0" animBg="1"/>
      <p:bldP spid="25" grpId="0" animBg="1"/>
      <p:bldP spid="26" grpId="0"/>
      <p:bldP spid="28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Juni 2024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82107FA-BBE6-1FC2-FD24-0C01A066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Transitie voor SNPS – Gelijkheid én volledige compensatie</a:t>
            </a:r>
          </a:p>
        </p:txBody>
      </p:sp>
      <p:sp>
        <p:nvSpPr>
          <p:cNvPr id="9" name="Rechthoek 5">
            <a:extLst>
              <a:ext uri="{FF2B5EF4-FFF2-40B4-BE49-F238E27FC236}">
                <a16:creationId xmlns:a16="http://schemas.microsoft.com/office/drawing/2014/main" id="{B3FCFC09-9516-13BD-610A-2C02A92DDB26}"/>
              </a:ext>
            </a:extLst>
          </p:cNvPr>
          <p:cNvSpPr/>
          <p:nvPr/>
        </p:nvSpPr>
        <p:spPr>
          <a:xfrm>
            <a:off x="0" y="1570953"/>
            <a:ext cx="12192000" cy="4334088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99C4C-43FB-F1DE-BB46-8A2029BBC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733" y="1849314"/>
            <a:ext cx="6596008" cy="3777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D5BD66-5C5A-8527-981D-727894DFCEB3}"/>
              </a:ext>
            </a:extLst>
          </p:cNvPr>
          <p:cNvSpPr txBox="1"/>
          <p:nvPr/>
        </p:nvSpPr>
        <p:spPr bwMode="auto">
          <a:xfrm>
            <a:off x="763037" y="1918343"/>
            <a:ext cx="3964848" cy="375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err="1">
                <a:latin typeface="+mj-lt"/>
              </a:rPr>
              <a:t>Gelijkheid</a:t>
            </a:r>
            <a:r>
              <a:rPr lang="en-GB" sz="1600"/>
              <a:t> </a:t>
            </a:r>
            <a:r>
              <a:rPr lang="en-GB" sz="1600" err="1"/>
              <a:t>voor</a:t>
            </a:r>
            <a:r>
              <a:rPr lang="en-GB" sz="1600"/>
              <a:t> alle </a:t>
            </a:r>
            <a:r>
              <a:rPr lang="en-GB" sz="1600" err="1"/>
              <a:t>werknemers</a:t>
            </a:r>
            <a:endParaRPr lang="en-GB" sz="1600"/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err="1">
                <a:latin typeface="+mj-lt"/>
              </a:rPr>
              <a:t>Vlakke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premie</a:t>
            </a:r>
            <a:r>
              <a:rPr lang="en-GB" sz="1600">
                <a:latin typeface="+mj-lt"/>
              </a:rPr>
              <a:t> </a:t>
            </a:r>
            <a:r>
              <a:rPr lang="en-GB" sz="1600"/>
              <a:t>van 21% + 2%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err="1"/>
              <a:t>Eventueel</a:t>
            </a:r>
            <a:r>
              <a:rPr lang="en-GB" sz="1600"/>
              <a:t> </a:t>
            </a:r>
            <a:r>
              <a:rPr lang="en-GB" sz="1600" err="1"/>
              <a:t>nadeel</a:t>
            </a:r>
            <a:r>
              <a:rPr lang="en-GB" sz="1600"/>
              <a:t> </a:t>
            </a:r>
            <a:r>
              <a:rPr lang="en-GB" sz="1600" err="1"/>
              <a:t>wordt</a:t>
            </a:r>
            <a:r>
              <a:rPr lang="en-GB" sz="1600"/>
              <a:t> </a:t>
            </a:r>
            <a:r>
              <a:rPr lang="en-GB" sz="1600" err="1">
                <a:latin typeface="+mj-lt"/>
              </a:rPr>
              <a:t>volledig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gecompenseerd</a:t>
            </a:r>
            <a:r>
              <a:rPr lang="en-GB" sz="1600">
                <a:latin typeface="+mj-lt"/>
              </a:rPr>
              <a:t> </a:t>
            </a:r>
            <a:r>
              <a:rPr lang="en-GB" sz="1600"/>
              <a:t>via </a:t>
            </a:r>
            <a:r>
              <a:rPr lang="en-GB" sz="1600" err="1"/>
              <a:t>salaris</a:t>
            </a:r>
            <a:r>
              <a:rPr lang="en-GB" sz="1600"/>
              <a:t> </a:t>
            </a:r>
            <a:r>
              <a:rPr lang="en-GB" sz="1600" err="1"/>
              <a:t>voor</a:t>
            </a:r>
            <a:r>
              <a:rPr lang="en-GB" sz="1600"/>
              <a:t> </a:t>
            </a:r>
            <a:r>
              <a:rPr lang="en-GB" sz="1600" err="1"/>
              <a:t>zowel</a:t>
            </a:r>
            <a:r>
              <a:rPr lang="en-GB" sz="1600" b="1"/>
              <a:t> </a:t>
            </a:r>
            <a:r>
              <a:rPr lang="en-GB" sz="1600" b="1" err="1"/>
              <a:t>bruto</a:t>
            </a:r>
            <a:r>
              <a:rPr lang="en-GB" sz="1600" b="1"/>
              <a:t> </a:t>
            </a:r>
            <a:r>
              <a:rPr lang="en-GB" sz="1600" b="1" err="1"/>
              <a:t>als</a:t>
            </a:r>
            <a:r>
              <a:rPr lang="en-GB" sz="1600" b="1"/>
              <a:t> </a:t>
            </a:r>
            <a:r>
              <a:rPr lang="en-GB" sz="1600" b="1" err="1"/>
              <a:t>netto</a:t>
            </a:r>
            <a:r>
              <a:rPr lang="en-GB" sz="1600"/>
              <a:t> </a:t>
            </a:r>
            <a:r>
              <a:rPr lang="en-GB" sz="1600" err="1"/>
              <a:t>regeling</a:t>
            </a:r>
            <a:endParaRPr lang="en-GB" sz="160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endParaRPr lang="en-GB" sz="160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>
                <a:latin typeface="+mj-lt"/>
              </a:rPr>
              <a:t>Extra </a:t>
            </a:r>
            <a:r>
              <a:rPr lang="en-GB" sz="1600" err="1">
                <a:latin typeface="+mj-lt"/>
              </a:rPr>
              <a:t>aanvulling</a:t>
            </a:r>
            <a:r>
              <a:rPr lang="en-GB" sz="1600">
                <a:latin typeface="+mj-lt"/>
              </a:rPr>
              <a:t> </a:t>
            </a:r>
            <a:r>
              <a:rPr lang="en-GB" sz="1600"/>
              <a:t>in </a:t>
            </a:r>
            <a:r>
              <a:rPr lang="en-GB" sz="1600" err="1"/>
              <a:t>bruto</a:t>
            </a:r>
            <a:r>
              <a:rPr lang="en-GB" sz="1600"/>
              <a:t> </a:t>
            </a:r>
            <a:r>
              <a:rPr lang="en-GB" sz="1600" err="1"/>
              <a:t>regeling</a:t>
            </a:r>
            <a:r>
              <a:rPr lang="en-GB" sz="1600"/>
              <a:t> </a:t>
            </a:r>
            <a:r>
              <a:rPr lang="en-GB" sz="1600" err="1"/>
              <a:t>voor</a:t>
            </a:r>
            <a:r>
              <a:rPr lang="en-GB" sz="1600"/>
              <a:t> </a:t>
            </a:r>
            <a:r>
              <a:rPr lang="en-GB" sz="1600" err="1"/>
              <a:t>huidige</a:t>
            </a:r>
            <a:r>
              <a:rPr lang="en-GB" sz="1600"/>
              <a:t> </a:t>
            </a:r>
            <a:r>
              <a:rPr lang="en-GB" sz="1600" err="1"/>
              <a:t>actieve</a:t>
            </a:r>
            <a:r>
              <a:rPr lang="en-GB" sz="1600"/>
              <a:t> </a:t>
            </a:r>
            <a:r>
              <a:rPr lang="en-GB" sz="1600" err="1"/>
              <a:t>deelnemers</a:t>
            </a:r>
            <a:r>
              <a:rPr lang="en-GB" sz="1600"/>
              <a:t> </a:t>
            </a:r>
            <a:r>
              <a:rPr lang="en-GB" sz="1600" err="1"/>
              <a:t>voor</a:t>
            </a:r>
            <a:r>
              <a:rPr lang="en-GB" sz="1600"/>
              <a:t> </a:t>
            </a:r>
            <a:r>
              <a:rPr lang="en-GB" sz="1600" err="1">
                <a:latin typeface="+mj-lt"/>
              </a:rPr>
              <a:t>toekomstige</a:t>
            </a:r>
            <a:r>
              <a:rPr lang="en-GB" sz="1600">
                <a:latin typeface="+mj-lt"/>
              </a:rPr>
              <a:t> </a:t>
            </a:r>
            <a:r>
              <a:rPr lang="en-GB" sz="1600" err="1">
                <a:latin typeface="+mj-lt"/>
              </a:rPr>
              <a:t>evenwichtigheid</a:t>
            </a:r>
            <a:endParaRPr lang="en-GB" sz="160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15131-02D3-9472-344D-AF8D14639FA1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SNPS</a:t>
            </a:r>
          </a:p>
        </p:txBody>
      </p:sp>
    </p:spTree>
    <p:extLst>
      <p:ext uri="{BB962C8B-B14F-4D97-AF65-F5344CB8AC3E}">
        <p14:creationId xmlns:p14="http://schemas.microsoft.com/office/powerpoint/2010/main" val="12924625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5">
            <a:extLst>
              <a:ext uri="{FF2B5EF4-FFF2-40B4-BE49-F238E27FC236}">
                <a16:creationId xmlns:a16="http://schemas.microsoft.com/office/drawing/2014/main" id="{D000C089-84A1-6EFD-BCCB-3790E1B5861B}"/>
              </a:ext>
            </a:extLst>
          </p:cNvPr>
          <p:cNvSpPr/>
          <p:nvPr/>
        </p:nvSpPr>
        <p:spPr>
          <a:xfrm>
            <a:off x="0" y="1572202"/>
            <a:ext cx="12324813" cy="4472784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Juni 2024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82107FA-BBE6-1FC2-FD24-0C01A066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Transitie voor SNPS – Gelijkheid én volledige compensatie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E4986F-9AC7-FC5C-22AF-1B06E504AA0B}"/>
              </a:ext>
            </a:extLst>
          </p:cNvPr>
          <p:cNvSpPr/>
          <p:nvPr/>
        </p:nvSpPr>
        <p:spPr>
          <a:xfrm>
            <a:off x="4145649" y="5287046"/>
            <a:ext cx="7786756" cy="103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5357A-45C5-6174-0EE5-5EB5E5F84500}"/>
              </a:ext>
            </a:extLst>
          </p:cNvPr>
          <p:cNvSpPr txBox="1"/>
          <p:nvPr/>
        </p:nvSpPr>
        <p:spPr bwMode="auto">
          <a:xfrm>
            <a:off x="4380255" y="5731681"/>
            <a:ext cx="2634915" cy="5701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BCE07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Huidige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premiestaffel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Nieuwe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premie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21% + 2%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CEB3F-10B6-808F-7DAB-C03F0C4E3C53}"/>
              </a:ext>
            </a:extLst>
          </p:cNvPr>
          <p:cNvSpPr txBox="1"/>
          <p:nvPr/>
        </p:nvSpPr>
        <p:spPr bwMode="auto">
          <a:xfrm>
            <a:off x="6936828" y="5740305"/>
            <a:ext cx="4995577" cy="5701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9EB4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Nieuwe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premie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+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compensatie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Nieuwe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premie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+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compens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. + extra </a:t>
            </a:r>
            <a:r>
              <a:rPr kumimoji="0" lang="en-GB" sz="14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aanvulling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E9C7F3-DFCF-85F5-DD94-04FB5CF919DC}"/>
              </a:ext>
            </a:extLst>
          </p:cNvPr>
          <p:cNvSpPr/>
          <p:nvPr/>
        </p:nvSpPr>
        <p:spPr>
          <a:xfrm>
            <a:off x="4145649" y="1781535"/>
            <a:ext cx="7786756" cy="454517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9C0DC2-821F-2DD4-0993-94DD3371EC3D}"/>
              </a:ext>
            </a:extLst>
          </p:cNvPr>
          <p:cNvSpPr txBox="1"/>
          <p:nvPr/>
        </p:nvSpPr>
        <p:spPr bwMode="auto">
          <a:xfrm>
            <a:off x="685800" y="1714697"/>
            <a:ext cx="3008655" cy="4443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Wat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betekent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dit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voor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jou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?</a:t>
            </a:r>
          </a:p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marR="0" lvl="0" indent="-28575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Hogere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pensioenpremie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marR="0" lvl="0" indent="-28575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Iedereen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krijgt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dezelfde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premie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indent="-285750" defTabSz="357708">
              <a:lnSpc>
                <a:spcPct val="140000"/>
              </a:lnSpc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600">
                <a:solidFill>
                  <a:srgbClr val="404040"/>
                </a:solidFill>
                <a:latin typeface="ShellMedium"/>
              </a:rPr>
              <a:t>Zeer </a:t>
            </a:r>
            <a:r>
              <a:rPr lang="en-GB" sz="1600" err="1">
                <a:solidFill>
                  <a:srgbClr val="404040"/>
                </a:solidFill>
                <a:latin typeface="ShellMedium"/>
              </a:rPr>
              <a:t>ruime</a:t>
            </a:r>
            <a:r>
              <a:rPr lang="en-GB" sz="1600">
                <a:solidFill>
                  <a:srgbClr val="404040"/>
                </a:solidFill>
                <a:latin typeface="ShellMedium"/>
              </a:rPr>
              <a:t> </a:t>
            </a:r>
            <a:r>
              <a:rPr lang="en-GB" sz="1600" err="1">
                <a:solidFill>
                  <a:srgbClr val="404040"/>
                </a:solidFill>
                <a:latin typeface="ShellMedium"/>
              </a:rPr>
              <a:t>compensatie</a:t>
            </a:r>
            <a:endParaRPr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</a:endParaRPr>
          </a:p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marR="0" lvl="0" indent="-28575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Extra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aanvulling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zorgt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voor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verbetering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voor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huidige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actieve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deelnemers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marR="0" lvl="0" indent="-28575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A8C32-3423-1963-9E91-B0446B7E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48" y="1781535"/>
            <a:ext cx="7786755" cy="37325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C5ED95-287E-A692-887B-896406200FE3}"/>
              </a:ext>
            </a:extLst>
          </p:cNvPr>
          <p:cNvCxnSpPr/>
          <p:nvPr/>
        </p:nvCxnSpPr>
        <p:spPr>
          <a:xfrm>
            <a:off x="4723123" y="3027680"/>
            <a:ext cx="7236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3AB513-436B-1F2E-08D7-D751B3FBEA68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SNPS</a:t>
            </a:r>
          </a:p>
        </p:txBody>
      </p:sp>
    </p:spTree>
    <p:extLst>
      <p:ext uri="{BB962C8B-B14F-4D97-AF65-F5344CB8AC3E}">
        <p14:creationId xmlns:p14="http://schemas.microsoft.com/office/powerpoint/2010/main" val="40341857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Font Theme">
      <a:majorFont>
        <a:latin typeface="ShellBold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F99105CB-A4F5-413F-A47E-DB01C9EA953F}" vid="{8469B93A-448D-4F50-A8E8-884986DC6B4E}"/>
    </a:ext>
  </a:extLst>
</a:theme>
</file>

<file path=ppt/theme/theme2.xml><?xml version="1.0" encoding="utf-8"?>
<a:theme xmlns:a="http://schemas.openxmlformats.org/drawingml/2006/main" name="1_Shell layouts with footer">
  <a:themeElements>
    <a:clrScheme name="Shell Colour Palette 2024">
      <a:dk1>
        <a:srgbClr val="4A4A4A"/>
      </a:dk1>
      <a:lt1>
        <a:srgbClr val="FFFFFF"/>
      </a:lt1>
      <a:dk2>
        <a:srgbClr val="919191"/>
      </a:dk2>
      <a:lt2>
        <a:srgbClr val="F5F5F5"/>
      </a:lt2>
      <a:accent1>
        <a:srgbClr val="FFC600"/>
      </a:accent1>
      <a:accent2>
        <a:srgbClr val="DD1D21"/>
      </a:accent2>
      <a:accent3>
        <a:srgbClr val="336094"/>
      </a:accent3>
      <a:accent4>
        <a:srgbClr val="86207C"/>
      </a:accent4>
      <a:accent5>
        <a:srgbClr val="617E31"/>
      </a:accent5>
      <a:accent6>
        <a:srgbClr val="ED8A00"/>
      </a:accent6>
      <a:hlink>
        <a:srgbClr val="336094"/>
      </a:hlink>
      <a:folHlink>
        <a:srgbClr val="336094"/>
      </a:folHlink>
    </a:clrScheme>
    <a:fontScheme name="Shell Font Theme">
      <a:majorFont>
        <a:latin typeface="ShellHeavy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30400" indent="-230400" defTabSz="357708">
          <a:lnSpc>
            <a:spcPct val="140000"/>
          </a:lnSpc>
          <a:buClr>
            <a:schemeClr val="accent2"/>
          </a:buClr>
          <a:buSzPct val="75000"/>
          <a:buFont typeface="Wingdings" panose="05000000000000000000" pitchFamily="2" charset="2"/>
          <a:buChar char=""/>
          <a:defRPr sz="1800" dirty="0" err="1"/>
        </a:defPPr>
      </a:lstStyle>
    </a:txDef>
  </a:objectDefaults>
  <a:extraClrSchemeLst/>
  <a:custClrLst>
    <a:custClr name="Main Yellow 200">
      <a:srgbClr val="FFC600"/>
    </a:custClr>
    <a:custClr name="Main Shell Red">
      <a:srgbClr val="DD1D21"/>
    </a:custClr>
    <a:custClr name="Main Shell Grey 700">
      <a:srgbClr val="4A4A4A"/>
    </a:custClr>
    <a:custClr name="Main Night 600">
      <a:srgbClr val="336094"/>
    </a:custClr>
    <a:custClr name="Main Ocean 400">
      <a:srgbClr val="0097A9"/>
    </a:custClr>
    <a:custClr name="Main Sky 400">
      <a:srgbClr val="0097BB"/>
    </a:custClr>
    <a:custClr name="Main Violet 500">
      <a:srgbClr val="9A60A4"/>
    </a:custClr>
    <a:custClr name="Main Sunset 500">
      <a:srgbClr val="D54410"/>
    </a:custClr>
    <a:custClr name="Main Sand 100">
      <a:srgbClr val="E1DDA9"/>
    </a:custClr>
    <a:custClr name="Main Earth 700">
      <a:srgbClr val="743A1E"/>
    </a:custClr>
    <a:custClr name="Shell Yellow 50">
      <a:srgbClr val="FFF7B4"/>
    </a:custClr>
    <a:custClr name="Shell Red 300">
      <a:srgbClr val="FF887B"/>
    </a:custClr>
    <a:custClr name="Shell Grey 900">
      <a:srgbClr val="292929"/>
    </a:custClr>
    <a:custClr name="Night 400">
      <a:srgbClr val="6E94C0"/>
    </a:custClr>
    <a:custClr name="Ocean 600">
      <a:srgbClr val="006B7B"/>
    </a:custClr>
    <a:custClr name="Sky 200">
      <a:srgbClr val="95C9DC"/>
    </a:custClr>
    <a:custClr name="Violet 300">
      <a:srgbClr val="C39EC9"/>
    </a:custClr>
    <a:custClr name="Sunset 300">
      <a:srgbClr val="FF8966"/>
    </a:custClr>
    <a:custClr name="Sand 400">
      <a:srgbClr val="979361"/>
    </a:custClr>
    <a:custClr name="Earth 500">
      <a:srgbClr val="9E684F"/>
    </a:custClr>
    <a:custClr name="White">
      <a:srgbClr val="FFFFFF"/>
    </a:custClr>
    <a:custClr name="Shell Red 100">
      <a:srgbClr val="FFD6D0"/>
    </a:custClr>
    <a:custClr name="Shell Grey 400">
      <a:srgbClr val="919191"/>
    </a:custClr>
    <a:custClr name="Night 200">
      <a:srgbClr val="ACC3DE"/>
    </a:custClr>
    <a:custClr name="Ocean 200">
      <a:srgbClr val="81CCD9"/>
    </a:custClr>
    <a:custClr name="Main Forrest 500">
      <a:srgbClr val="008557"/>
    </a:custClr>
    <a:custClr name="Violet 100">
      <a:srgbClr val="E9DBEB"/>
    </a:custClr>
    <a:custClr name="Sunset 100">
      <a:srgbClr val="FFD7C8"/>
    </a:custClr>
    <a:custClr name="Main Stone 300">
      <a:srgbClr val="B6B099"/>
    </a:custClr>
    <a:custClr name="Earth 300&#10;">
      <a:srgbClr val="C3A494"/>
    </a:custClr>
    <a:custClr name="White">
      <a:srgbClr val="FFFFFF"/>
    </a:custClr>
    <a:custClr name="White">
      <a:srgbClr val="FFFFFF"/>
    </a:custClr>
    <a:custClr name="Grey 50">
      <a:srgbClr val="F5F5F5"/>
    </a:custClr>
    <a:custClr name="Main Grass 200">
      <a:srgbClr val="A0C963"/>
    </a:custClr>
    <a:custClr name="Main Seaweed 300">
      <a:srgbClr val="A8B11A"/>
    </a:custClr>
    <a:custClr name="Forrest 300">
      <a:srgbClr val="6FB993"/>
    </a:custClr>
    <a:custClr name="Main Berry 700">
      <a:srgbClr val="86207C"/>
    </a:custClr>
    <a:custClr name="Main Sunrise 300">
      <a:srgbClr val="ED8A00"/>
    </a:custClr>
    <a:custClr name="Stone 100">
      <a:srgbClr val="E4DFC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Seaweed 100">
      <a:srgbClr val="DDE599"/>
    </a:custClr>
    <a:custClr name="Forrest 100">
      <a:srgbClr val="CBE6D7"/>
    </a:custClr>
    <a:custClr name="Berry 500">
      <a:srgbClr val="A65A9B"/>
    </a:custClr>
    <a:custClr name="Sunrise 100">
      <a:srgbClr val="FFDAAE"/>
    </a:custClr>
    <a:custClr name="White">
      <a:srgbClr val="FFFFFF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Onscreen;2057;Pos1;Date1;Widescreen Shell template - 16x9 V1-112.potx" id="{1987D5A3-51A0-445B-9FAC-861F450D6093}" vid="{2D737C8F-4E59-4B99-8821-88CEAE92E746}"/>
    </a:ext>
  </a:extLst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c5128b-346f-4ff9-9a77-d11ad978a49e">
      <Value>1</Value>
    </TaxCatchAll>
    <ice2f7984e9548f9a31773f854109466 xmlns="6fc5128b-346f-4ff9-9a77-d11ad978a49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e4bc29b2-6e76-48cc-b090-8b544c0802ae</TermId>
        </TermInfo>
      </Terms>
    </ice2f7984e9548f9a31773f854109466>
    <lcf76f155ced4ddcb4097134ff3c332f xmlns="b01a2473-f673-40f2-a3c4-b7062e4f4744">
      <Terms xmlns="http://schemas.microsoft.com/office/infopath/2007/PartnerControls"/>
    </lcf76f155ced4ddcb4097134ff3c332f>
    <SAEFSecurityClassificationTaxHTField0 xmlns="http://schemas.microsoft.com/sharepoint/v3" xsi:nil="true"/>
    <_dlc_DocId xmlns="6fc5128b-346f-4ff9-9a77-d11ad978a49e">FEEC53PRK3EQ-1851349847-865</_dlc_DocId>
    <_dlc_DocIdUrl xmlns="6fc5128b-346f-4ff9-9a77-d11ad978a49e">
      <Url>https://eu001-sp.shell.com/sites/SPO001242/_layouts/15/DocIdRedir.aspx?ID=FEEC53PRK3EQ-1851349847-865</Url>
      <Description>FEEC53PRK3EQ-1851349847-865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DDF6020A02925B4BAE5CE689F93EEF8B" ma:contentTypeVersion="16" ma:contentTypeDescription="Shell Document Content Type" ma:contentTypeScope="" ma:versionID="223d90078ac14b5dbfa803a71e128013">
  <xsd:schema xmlns:xsd="http://www.w3.org/2001/XMLSchema" xmlns:xs="http://www.w3.org/2001/XMLSchema" xmlns:p="http://schemas.microsoft.com/office/2006/metadata/properties" xmlns:ns1="http://schemas.microsoft.com/sharepoint/v3" xmlns:ns2="6fc5128b-346f-4ff9-9a77-d11ad978a49e" xmlns:ns3="b01a2473-f673-40f2-a3c4-b7062e4f4744" targetNamespace="http://schemas.microsoft.com/office/2006/metadata/properties" ma:root="true" ma:fieldsID="3703246747fa5bec431e0b642ad8d49b" ns1:_="" ns2:_="" ns3:_="">
    <xsd:import namespace="http://schemas.microsoft.com/sharepoint/v3"/>
    <xsd:import namespace="6fc5128b-346f-4ff9-9a77-d11ad978a49e"/>
    <xsd:import namespace="b01a2473-f673-40f2-a3c4-b7062e4f47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SAEFSecurityClassificationTaxHTField0" minOccurs="0"/>
                <xsd:element ref="ns2:ice2f7984e9548f9a31773f854109466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EFSecurityClassificationTaxHTField0" ma:index="11" nillable="true" ma:displayName="Security Classification_0" ma:hidden="true" ma:internalName="SAEFSecurityClassificationTaxHTField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5128b-346f-4ff9-9a77-d11ad978a49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ce2f7984e9548f9a31773f854109466" ma:index="12" ma:taxonomy="true" ma:internalName="ice2f7984e9548f9a31773f854109466" ma:taxonomyFieldName="SAEFSecurityClassification" ma:displayName="Security Classification" ma:default="1;#Confidential|e4bc29b2-6e76-48cc-b090-8b544c0802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3a366a09-3dd1-4f35-953b-b77d5feaa6d6}" ma:internalName="TaxCatchAll" ma:showField="CatchAllData" ma:web="6fc5128b-346f-4ff9-9a77-d11ad978a4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3a366a09-3dd1-4f35-953b-b77d5feaa6d6}" ma:internalName="TaxCatchAllLabel" ma:readOnly="true" ma:showField="CatchAllDataLabel" ma:web="6fc5128b-346f-4ff9-9a77-d11ad978a4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a2473-f673-40f2-a3c4-b7062e4f4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aebf70-341c-4d91-bdd3-aba9df361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8F061-6CFE-439B-8DF4-C3E4B469819E}">
  <ds:schemaRefs>
    <ds:schemaRef ds:uri="6fc5128b-346f-4ff9-9a77-d11ad978a49e"/>
    <ds:schemaRef ds:uri="b01a2473-f673-40f2-a3c4-b7062e4f47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C9142E-C48D-46FE-A241-FECAE076E4A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DF5A16A-E8CA-4DCD-92A4-8372C04E258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B3BD9D5-BEBF-435C-A8EA-A55C94857309}">
  <ds:schemaRefs>
    <ds:schemaRef ds:uri="6fc5128b-346f-4ff9-9a77-d11ad978a49e"/>
    <ds:schemaRef ds:uri="b01a2473-f673-40f2-a3c4-b7062e4f4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de49536e-9021-4e8b-a813-eda5cb0caf1c}" enabled="1" method="Privileged" siteId="{db1e96a8-a3da-442a-930b-235cac24cd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Onscreen;2057;Pos1;Date1;Widescreen Shell template - 16x9</Template>
  <TotalTime>0</TotalTime>
  <Words>4753</Words>
  <Application>Microsoft Office PowerPoint</Application>
  <PresentationFormat>Widescreen</PresentationFormat>
  <Paragraphs>844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Shell layouts with footer</vt:lpstr>
      <vt:lpstr>1_Shell layouts with footer</vt:lpstr>
      <vt:lpstr>Informatie sessie Ons nieuwe pensioen</vt:lpstr>
      <vt:lpstr>SAFETY &amp; HEALTH</vt:lpstr>
      <vt:lpstr>Agenda</vt:lpstr>
      <vt:lpstr>Het proces –  Belangrijke stappen gezet, nog lange weg te gaan  </vt:lpstr>
      <vt:lpstr>5 punten om te onthouden</vt:lpstr>
      <vt:lpstr>Onze nieuwe pensioenregeling – Een goed pensioen!   Het huidige pensioen bij Shell Nederland: 2 basisregelingen en 1 nettoregeling</vt:lpstr>
      <vt:lpstr>Onze nieuwe pensioenregeling – Een goed pensioen! </vt:lpstr>
      <vt:lpstr>Transitie voor SNPS – Gelijkheid én volledige compensatie</vt:lpstr>
      <vt:lpstr>Transitie voor SNPS – Gelijkheid én volledige compensatie</vt:lpstr>
      <vt:lpstr>PowerPoint Presentation</vt:lpstr>
      <vt:lpstr>Transitie voor SSPF – Volledige compensatie</vt:lpstr>
      <vt:lpstr>De transitie voor SSPF - Wat is goed voor de deelnemers?</vt:lpstr>
      <vt:lpstr>Invaren biedt duidelijke voordelen voor deelnemers  bij dekkingsgraad &gt; 125% </vt:lpstr>
      <vt:lpstr>Let me introduce you to …</vt:lpstr>
      <vt:lpstr>Waarom invaren?</vt:lpstr>
      <vt:lpstr>Waarom invaren?</vt:lpstr>
      <vt:lpstr>Waarom invaren?</vt:lpstr>
      <vt:lpstr>Waarom invaren?</vt:lpstr>
      <vt:lpstr>PowerPoint Presentation</vt:lpstr>
      <vt:lpstr>5 punten om te onthouden</vt:lpstr>
      <vt:lpstr>PowerPoint Presentation</vt:lpstr>
      <vt:lpstr>Meer weten?</vt:lpstr>
      <vt:lpstr>PowerPoint Presentation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Voskamp, Francisca C SN-HRUP/BN</dc:creator>
  <cp:lastModifiedBy>Hautvast - Trebus, Joyce JM SIBV-LSC/CN</cp:lastModifiedBy>
  <cp:revision>23</cp:revision>
  <dcterms:created xsi:type="dcterms:W3CDTF">2020-03-03T14:16:21Z</dcterms:created>
  <dcterms:modified xsi:type="dcterms:W3CDTF">2024-08-08T07:33:54Z</dcterms:modified>
  <cp:category>Shell_IC: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0x0101006F0A470EEB1140E7AA14F4CE8A50B54C0001CB1477F4DD432AA86DD56CC3887AF400DDF6020A02925B4BAE5CE689F93EEF8B</vt:lpwstr>
  </property>
  <property fmtid="{D5CDD505-2E9C-101B-9397-08002B2CF9AE}" pid="5" name="MSIP_Label_d347b247-e90e-43a3-9d7b-004f14ae6873_Enabled">
    <vt:lpwstr>true</vt:lpwstr>
  </property>
  <property fmtid="{D5CDD505-2E9C-101B-9397-08002B2CF9AE}" pid="6" name="MSIP_Label_d347b247-e90e-43a3-9d7b-004f14ae6873_SetDate">
    <vt:lpwstr>2023-05-28T15:13:26Z</vt:lpwstr>
  </property>
  <property fmtid="{D5CDD505-2E9C-101B-9397-08002B2CF9AE}" pid="7" name="MSIP_Label_d347b247-e90e-43a3-9d7b-004f14ae6873_Method">
    <vt:lpwstr>Standard</vt:lpwstr>
  </property>
  <property fmtid="{D5CDD505-2E9C-101B-9397-08002B2CF9AE}" pid="8" name="MSIP_Label_d347b247-e90e-43a3-9d7b-004f14ae6873_Name">
    <vt:lpwstr>d347b247-e90e-43a3-9d7b-004f14ae6873</vt:lpwstr>
  </property>
  <property fmtid="{D5CDD505-2E9C-101B-9397-08002B2CF9AE}" pid="9" name="MSIP_Label_d347b247-e90e-43a3-9d7b-004f14ae6873_SiteId">
    <vt:lpwstr>76e3921f-489b-4b7e-9547-9ea297add9b5</vt:lpwstr>
  </property>
  <property fmtid="{D5CDD505-2E9C-101B-9397-08002B2CF9AE}" pid="10" name="MSIP_Label_d347b247-e90e-43a3-9d7b-004f14ae6873_ActionId">
    <vt:lpwstr>4969dad9-70f6-46fd-b3d6-25a1ca9d376c</vt:lpwstr>
  </property>
  <property fmtid="{D5CDD505-2E9C-101B-9397-08002B2CF9AE}" pid="11" name="MSIP_Label_d347b247-e90e-43a3-9d7b-004f14ae6873_ContentBits">
    <vt:lpwstr>0</vt:lpwstr>
  </property>
  <property fmtid="{D5CDD505-2E9C-101B-9397-08002B2CF9AE}" pid="12" name="_dlc_DocIdItemGuid">
    <vt:lpwstr>a495ef62-0a1f-4ad5-8ef7-42a69257ddcc</vt:lpwstr>
  </property>
  <property fmtid="{D5CDD505-2E9C-101B-9397-08002B2CF9AE}" pid="13" name="SAEFSecurityClassification">
    <vt:lpwstr>1;#Confidential|e4bc29b2-6e76-48cc-b090-8b544c0802ae</vt:lpwstr>
  </property>
  <property fmtid="{D5CDD505-2E9C-101B-9397-08002B2CF9AE}" pid="14" name="MediaServiceImageTags">
    <vt:lpwstr/>
  </property>
</Properties>
</file>